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1"/>
  </p:notesMasterIdLst>
  <p:sldIdLst>
    <p:sldId id="256" r:id="rId2"/>
    <p:sldId id="291" r:id="rId3"/>
    <p:sldId id="293" r:id="rId4"/>
    <p:sldId id="275" r:id="rId5"/>
    <p:sldId id="277" r:id="rId6"/>
    <p:sldId id="278" r:id="rId7"/>
    <p:sldId id="279" r:id="rId8"/>
    <p:sldId id="280" r:id="rId9"/>
    <p:sldId id="276" r:id="rId10"/>
    <p:sldId id="281" r:id="rId11"/>
    <p:sldId id="282" r:id="rId12"/>
    <p:sldId id="283" r:id="rId13"/>
    <p:sldId id="284" r:id="rId14"/>
    <p:sldId id="285" r:id="rId15"/>
    <p:sldId id="287" r:id="rId16"/>
    <p:sldId id="290" r:id="rId17"/>
    <p:sldId id="292" r:id="rId18"/>
    <p:sldId id="289" r:id="rId19"/>
    <p:sldId id="286" r:id="rId20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58491" autoAdjust="0"/>
  </p:normalViewPr>
  <p:slideViewPr>
    <p:cSldViewPr snapToGrid="0">
      <p:cViewPr varScale="1">
        <p:scale>
          <a:sx n="39" d="100"/>
          <a:sy n="39" d="100"/>
        </p:scale>
        <p:origin x="1556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8645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8645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CF771C44-5906-4343-B95E-9916D76DCB6D}" type="datetimeFigureOut">
              <a:rPr lang="en-NZ" smtClean="0"/>
              <a:t>4/08/2021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783477"/>
            <a:ext cx="5445126" cy="3914043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93"/>
            <a:ext cx="2949841" cy="498645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184" y="9440693"/>
            <a:ext cx="2949841" cy="498645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12360D2A-25D2-422F-B9ED-238070C6270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662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986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83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1057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256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83533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080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2140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0321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6005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5229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084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341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378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348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776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288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101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538"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004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749"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60D2A-25D2-422F-B9ED-238070C62705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962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8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2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71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5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6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5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2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1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2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0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62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2000">
              <a:schemeClr val="bg1"/>
            </a:gs>
            <a:gs pos="92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DC1C3-371C-4F3A-A695-AE3D5AEAFA95}"/>
              </a:ext>
            </a:extLst>
          </p:cNvPr>
          <p:cNvSpPr/>
          <p:nvPr/>
        </p:nvSpPr>
        <p:spPr>
          <a:xfrm>
            <a:off x="891252" y="284638"/>
            <a:ext cx="48854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Big </a:t>
            </a:r>
          </a:p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Four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D3705-0C79-423F-8194-B60FF2C3D110}"/>
              </a:ext>
            </a:extLst>
          </p:cNvPr>
          <p:cNvSpPr txBox="1"/>
          <p:nvPr/>
        </p:nvSpPr>
        <p:spPr>
          <a:xfrm>
            <a:off x="335280" y="6202680"/>
            <a:ext cx="7755423" cy="37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Lyn Smith: lyns@cda.org.nz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08752A-90F4-4691-B982-2A2BEB744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894" y="93729"/>
            <a:ext cx="4999617" cy="6670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B5E23-4E19-455F-9AEF-4782F88C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9133">
            <a:off x="430628" y="3112010"/>
            <a:ext cx="4326060" cy="1438205"/>
          </a:xfrm>
          <a:prstGeom prst="rect">
            <a:avLst/>
          </a:prstGeom>
        </p:spPr>
      </p:pic>
      <p:pic>
        <p:nvPicPr>
          <p:cNvPr id="7" name="Picture 6" descr="A picture containing green&#10;&#10;Description automatically generated">
            <a:extLst>
              <a:ext uri="{FF2B5EF4-FFF2-40B4-BE49-F238E27FC236}">
                <a16:creationId xmlns:a16="http://schemas.microsoft.com/office/drawing/2014/main" id="{450ABD62-0521-43FB-9331-4FED09DEE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3" y="220047"/>
            <a:ext cx="121920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EE985-FB7D-4EFF-831C-64DFF295DD29}"/>
              </a:ext>
            </a:extLst>
          </p:cNvPr>
          <p:cNvSpPr txBox="1"/>
          <p:nvPr/>
        </p:nvSpPr>
        <p:spPr>
          <a:xfrm>
            <a:off x="232229" y="246744"/>
            <a:ext cx="64733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Principle: Human Dignity: I am made in the image &amp; likeness of God Atua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87676-F8EB-4E76-A949-223A08F777EE}"/>
              </a:ext>
            </a:extLst>
          </p:cNvPr>
          <p:cNvSpPr txBox="1"/>
          <p:nvPr/>
        </p:nvSpPr>
        <p:spPr>
          <a:xfrm>
            <a:off x="3135086" y="5573487"/>
            <a:ext cx="6850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Te Mana I Te Tangata</a:t>
            </a:r>
            <a:endParaRPr lang="en-NZ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47A02-9A64-41EA-B612-9D93CA37AE37}"/>
              </a:ext>
            </a:extLst>
          </p:cNvPr>
          <p:cNvSpPr txBox="1"/>
          <p:nvPr/>
        </p:nvSpPr>
        <p:spPr>
          <a:xfrm>
            <a:off x="232229" y="169639"/>
            <a:ext cx="571862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Principle: Common Good: Accepting what is best for humanity!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36B77-3FFA-40A6-BC85-0281EF65FF39}"/>
              </a:ext>
            </a:extLst>
          </p:cNvPr>
          <p:cNvSpPr txBox="1"/>
          <p:nvPr/>
        </p:nvSpPr>
        <p:spPr>
          <a:xfrm>
            <a:off x="3106058" y="5500915"/>
            <a:ext cx="750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He painga ma te katoa</a:t>
            </a:r>
            <a:endParaRPr lang="en-NZ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3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AD05B8-E1C7-4408-A32C-208C5F6C8333}"/>
              </a:ext>
            </a:extLst>
          </p:cNvPr>
          <p:cNvSpPr txBox="1"/>
          <p:nvPr/>
        </p:nvSpPr>
        <p:spPr>
          <a:xfrm>
            <a:off x="203200" y="169639"/>
            <a:ext cx="50509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Principle: Solidarity: Standing with our brothers &amp; sisters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2CD67-DABC-41D1-9395-10A91313F155}"/>
              </a:ext>
            </a:extLst>
          </p:cNvPr>
          <p:cNvSpPr txBox="1"/>
          <p:nvPr/>
        </p:nvSpPr>
        <p:spPr>
          <a:xfrm>
            <a:off x="1857829" y="5588000"/>
            <a:ext cx="9231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dirty="0">
                <a:latin typeface="Calibri" panose="020F0502020204030204" pitchFamily="34" charset="0"/>
                <a:cs typeface="Calibri" panose="020F0502020204030204" pitchFamily="34" charset="0"/>
              </a:rPr>
              <a:t>Whakawhanaungatanga</a:t>
            </a:r>
          </a:p>
        </p:txBody>
      </p:sp>
    </p:spTree>
    <p:extLst>
      <p:ext uri="{BB962C8B-B14F-4D97-AF65-F5344CB8AC3E}">
        <p14:creationId xmlns:p14="http://schemas.microsoft.com/office/powerpoint/2010/main" val="402063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49172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D06E2-36D3-4FED-8442-98E2A0F7E304}"/>
              </a:ext>
            </a:extLst>
          </p:cNvPr>
          <p:cNvSpPr txBox="1"/>
          <p:nvPr/>
        </p:nvSpPr>
        <p:spPr>
          <a:xfrm>
            <a:off x="188686" y="348343"/>
            <a:ext cx="6197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Principle: Subsidiarity:  Decisions made with &amp; by  those involved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A8B19-5ED2-4ED3-993D-18A56F49AFE5}"/>
              </a:ext>
            </a:extLst>
          </p:cNvPr>
          <p:cNvSpPr txBox="1"/>
          <p:nvPr/>
        </p:nvSpPr>
        <p:spPr>
          <a:xfrm>
            <a:off x="3280229" y="5558971"/>
            <a:ext cx="7115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Mana whakahaere</a:t>
            </a:r>
            <a:endParaRPr lang="en-NZ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9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1CA97C-BEBB-4A79-9CD3-F7120741F32A}"/>
              </a:ext>
            </a:extLst>
          </p:cNvPr>
          <p:cNvSpPr txBox="1"/>
          <p:nvPr/>
        </p:nvSpPr>
        <p:spPr>
          <a:xfrm>
            <a:off x="304800" y="159657"/>
            <a:ext cx="9314542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named CST Principles:</a:t>
            </a:r>
          </a:p>
          <a:p>
            <a:endParaRPr lang="en-US" altLang="en-US" sz="2400" b="1" i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†"/>
            </a:pPr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is an essential aspect of faith</a:t>
            </a:r>
          </a:p>
          <a:p>
            <a:pPr marL="285750" indent="-285750">
              <a:buFont typeface="Arial" panose="020B0604020202020204" pitchFamily="34" charset="0"/>
              <a:buChar char="†"/>
            </a:pP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†"/>
            </a:pPr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requires a preferential option for the poor</a:t>
            </a:r>
          </a:p>
          <a:p>
            <a:pPr marL="342900" indent="-342900" algn="ctr">
              <a:buFont typeface="Arial" panose="020B0604020202020204" pitchFamily="34" charset="0"/>
              <a:buChar char="†"/>
            </a:pP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†"/>
            </a:pPr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respects rights &amp; responsibilities</a:t>
            </a:r>
          </a:p>
          <a:p>
            <a:pPr marL="342900" indent="-342900">
              <a:buFont typeface="Arial" panose="020B0604020202020204" pitchFamily="34" charset="0"/>
              <a:buChar char="†"/>
            </a:pPr>
            <a:endParaRPr lang="en-US" altLang="en-US" sz="2400" b="1" i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†"/>
            </a:pPr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is an expression of love</a:t>
            </a:r>
          </a:p>
          <a:p>
            <a:pPr marL="342900" indent="-342900">
              <a:buFont typeface="Arial" panose="020B0604020202020204" pitchFamily="34" charset="0"/>
              <a:buChar char="†"/>
            </a:pPr>
            <a:endParaRPr lang="en-US" altLang="en-US" sz="2400" b="1" i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†"/>
            </a:pPr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demands participation</a:t>
            </a:r>
          </a:p>
          <a:p>
            <a:pPr marL="342900" indent="-342900">
              <a:buFont typeface="Arial" panose="020B0604020202020204" pitchFamily="34" charset="0"/>
              <a:buChar char="†"/>
            </a:pPr>
            <a:endParaRPr lang="en-US" altLang="en-US" sz="2400" b="1" i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†"/>
            </a:pPr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calls for the fair distribution of resources</a:t>
            </a:r>
          </a:p>
          <a:p>
            <a:pPr marL="342900" indent="-342900">
              <a:buFont typeface="Arial" panose="020B0604020202020204" pitchFamily="34" charset="0"/>
              <a:buChar char="†"/>
            </a:pPr>
            <a:endParaRPr lang="en-US" altLang="en-US" sz="2400" b="1" i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†"/>
            </a:pPr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acknowledges the dignity of the natural world</a:t>
            </a:r>
          </a:p>
          <a:p>
            <a:pPr marL="342900" indent="-342900">
              <a:buFont typeface="Arial" panose="020B0604020202020204" pitchFamily="34" charset="0"/>
              <a:buChar char="†"/>
            </a:pPr>
            <a:endParaRPr lang="en-US" altLang="en-US" sz="2400" b="1" i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†"/>
            </a:pPr>
            <a:r>
              <a:rPr lang="en-US" altLang="en-US" sz="24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promotes peace</a:t>
            </a:r>
          </a:p>
          <a:p>
            <a:pPr marL="342900" indent="-342900">
              <a:buFont typeface="Arial" panose="020B0604020202020204" pitchFamily="34" charset="0"/>
              <a:buChar char="†"/>
            </a:pPr>
            <a:endParaRPr lang="en-US" altLang="en-US" sz="1800" i="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2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544A9-FDE2-4B79-91D7-D1E7F095350E}"/>
              </a:ext>
            </a:extLst>
          </p:cNvPr>
          <p:cNvSpPr txBox="1"/>
          <p:nvPr/>
        </p:nvSpPr>
        <p:spPr>
          <a:xfrm>
            <a:off x="290287" y="261257"/>
            <a:ext cx="51961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 us ask the Holy Spirit to pour out upon us a fervent longing to be saints for God’s greater glory, let us encourage one another in this effort”</a:t>
            </a: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Gaudete et exsultate Pope Francis 2018</a:t>
            </a:r>
            <a:endParaRPr lang="en-NZ" sz="2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4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5D45D-6289-46FE-A3F6-1DC070D6E102}"/>
              </a:ext>
            </a:extLst>
          </p:cNvPr>
          <p:cNvSpPr txBox="1"/>
          <p:nvPr/>
        </p:nvSpPr>
        <p:spPr>
          <a:xfrm>
            <a:off x="333829" y="275771"/>
            <a:ext cx="92855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for justice is not just an activity for the classroom or Church community. This important task requires a whole school focus. Justice needs to be shown at all levels of interaction on the local scene before we can attempt to address justice issues on a global level. Think globally act locally!</a:t>
            </a:r>
            <a:endParaRPr lang="en-N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9BEBB-CBB3-4AE6-936E-220F8F6113BE}"/>
              </a:ext>
            </a:extLst>
          </p:cNvPr>
          <p:cNvSpPr txBox="1"/>
          <p:nvPr/>
        </p:nvSpPr>
        <p:spPr>
          <a:xfrm>
            <a:off x="595086" y="5326743"/>
            <a:ext cx="8781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SEE – JUDGE  - ACT</a:t>
            </a:r>
            <a:endParaRPr lang="en-NZ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26539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EB10A-AD88-4D88-B199-F9DF3BB691FD}"/>
              </a:ext>
            </a:extLst>
          </p:cNvPr>
          <p:cNvSpPr txBox="1"/>
          <p:nvPr/>
        </p:nvSpPr>
        <p:spPr>
          <a:xfrm>
            <a:off x="319314" y="261257"/>
            <a:ext cx="884645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i-N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mean for us as educators in the Catholic Tradition? We need to continue to discover / review / encourage:</a:t>
            </a:r>
          </a:p>
          <a:p>
            <a:pPr marL="457200" indent="-457200">
              <a:buFont typeface="Symbol" panose="05050102010706020507" pitchFamily="18" charset="2"/>
              <a:buChar char="©"/>
            </a:pPr>
            <a:endParaRPr lang="mi-NZ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Symbol" panose="05050102010706020507" pitchFamily="18" charset="2"/>
              <a:buChar char="©"/>
            </a:pPr>
            <a:r>
              <a:rPr lang="mi-N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Proclaiming the word of God (kerygma – martyria);</a:t>
            </a:r>
          </a:p>
          <a:p>
            <a:endParaRPr lang="mi-NZ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Symbol" panose="05050102010706020507" pitchFamily="18" charset="2"/>
              <a:buChar char="©"/>
            </a:pPr>
            <a:r>
              <a:rPr lang="mi-N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Celebrating the sacraments (leitourgia) &amp;</a:t>
            </a:r>
          </a:p>
          <a:p>
            <a:pPr marL="457200" indent="-457200">
              <a:buFont typeface="Symbol" panose="05050102010706020507" pitchFamily="18" charset="2"/>
              <a:buChar char="©"/>
            </a:pPr>
            <a:endParaRPr lang="mi-NZ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Symbol" panose="05050102010706020507" pitchFamily="18" charset="2"/>
              <a:buChar char="©"/>
            </a:pPr>
            <a:r>
              <a:rPr lang="mi-N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Exercising the ministry of charity (diakonia).</a:t>
            </a:r>
          </a:p>
          <a:p>
            <a:pPr marL="457200" indent="-457200">
              <a:buFont typeface="Symbol" panose="05050102010706020507" pitchFamily="18" charset="2"/>
              <a:buChar char="©"/>
            </a:pPr>
            <a:endParaRPr lang="mi-NZ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Symbol" panose="05050102010706020507" pitchFamily="18" charset="2"/>
              <a:buChar char="©"/>
            </a:pPr>
            <a:r>
              <a:rPr lang="mi-N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could add: Remember and emphasise our Call to Holiness</a:t>
            </a:r>
          </a:p>
          <a:p>
            <a:pPr marL="457200" indent="-457200">
              <a:buFont typeface="Symbol" panose="05050102010706020507" pitchFamily="18" charset="2"/>
              <a:buChar char="©"/>
            </a:pPr>
            <a:endParaRPr lang="mi-NZ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mi-N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mi-NZ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(Benedict XVI  Deus Caritas Est, 2005. #25 / </a:t>
            </a:r>
          </a:p>
          <a:p>
            <a:r>
              <a:rPr lang="mi-NZ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NZCBC, The Catholic Education of school-aged children, 2014. #6). </a:t>
            </a:r>
            <a:endParaRPr lang="en-N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2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594778" y="-2739220"/>
            <a:ext cx="6909993" cy="12284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74E9B4-188E-48CB-AEA0-2EA72B58B881}"/>
              </a:ext>
            </a:extLst>
          </p:cNvPr>
          <p:cNvSpPr txBox="1"/>
          <p:nvPr/>
        </p:nvSpPr>
        <p:spPr>
          <a:xfrm>
            <a:off x="275771" y="391886"/>
            <a:ext cx="84763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Waiho I te toipoto, kaua I te te toiroa.</a:t>
            </a:r>
          </a:p>
          <a:p>
            <a:pPr algn="ctr"/>
            <a:endParaRPr lang="en-US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us keep close together, not wide apart. </a:t>
            </a:r>
            <a:endParaRPr lang="en-NZ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97615-00CE-4DC0-81FB-6A37192CB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227" y="5246188"/>
            <a:ext cx="3580493" cy="1432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7E9EC-20CD-4D8E-8586-59191B144953}"/>
              </a:ext>
            </a:extLst>
          </p:cNvPr>
          <p:cNvSpPr txBox="1"/>
          <p:nvPr/>
        </p:nvSpPr>
        <p:spPr>
          <a:xfrm>
            <a:off x="643163" y="6284686"/>
            <a:ext cx="358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Photograph: LMS 2020  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2D665-D15E-4BC8-AC06-2B524C8B8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656" y="5083081"/>
            <a:ext cx="1678581" cy="16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0C1D7F-A844-4BB8-82DF-9CD583A625DF}"/>
              </a:ext>
            </a:extLst>
          </p:cNvPr>
          <p:cNvSpPr txBox="1"/>
          <p:nvPr/>
        </p:nvSpPr>
        <p:spPr>
          <a:xfrm flipH="1">
            <a:off x="391886" y="232229"/>
            <a:ext cx="570411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QUESTION(S):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How can the Church address the issues of injustice in society when it does not always appear to address them in its own house?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And  / or</a:t>
            </a:r>
            <a:endParaRPr lang="en-US" sz="2800" b="1" dirty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rgbClr val="FFFF00"/>
              </a:solidFill>
            </a:endParaRPr>
          </a:p>
          <a:p>
            <a:endParaRPr lang="en-NZ" sz="2800" b="1" dirty="0">
              <a:solidFill>
                <a:srgbClr val="00B0F0"/>
              </a:solidFill>
            </a:endParaRPr>
          </a:p>
          <a:p>
            <a:r>
              <a:rPr lang="en-NZ" sz="2800" b="1" dirty="0">
                <a:solidFill>
                  <a:srgbClr val="00B0F0"/>
                </a:solidFill>
              </a:rPr>
              <a:t>What are some of the justice issues that you are dealing with in your school context?</a:t>
            </a:r>
          </a:p>
        </p:txBody>
      </p:sp>
    </p:spTree>
    <p:extLst>
      <p:ext uri="{BB962C8B-B14F-4D97-AF65-F5344CB8AC3E}">
        <p14:creationId xmlns:p14="http://schemas.microsoft.com/office/powerpoint/2010/main" val="23686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240F15-EA2B-439D-BE37-6A0B604DDBE9}"/>
              </a:ext>
            </a:extLst>
          </p:cNvPr>
          <p:cNvSpPr txBox="1"/>
          <p:nvPr/>
        </p:nvSpPr>
        <p:spPr>
          <a:xfrm>
            <a:off x="232229" y="304800"/>
            <a:ext cx="938711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Justice (Tika)  (noun) </a:t>
            </a:r>
          </a:p>
          <a:p>
            <a:pPr eaLnBrk="1" hangingPunct="1">
              <a:buFontTx/>
              <a:buAutoNum type="arabicPeriod"/>
            </a:pPr>
            <a:r>
              <a:rPr lang="en-US" alt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 The quality of being just or fair.</a:t>
            </a:r>
          </a:p>
          <a:p>
            <a:pPr eaLnBrk="1" hangingPunct="1"/>
            <a:endParaRPr lang="en-US" alt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2. The principle of fair treatment or</a:t>
            </a:r>
          </a:p>
          <a:p>
            <a:pPr eaLnBrk="1" hangingPunct="1"/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 conduct.</a:t>
            </a:r>
          </a:p>
          <a:p>
            <a:pPr eaLnBrk="1" hangingPunct="1"/>
            <a:endParaRPr lang="en-US" alt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3. The administration of law.</a:t>
            </a:r>
          </a:p>
          <a:p>
            <a:pPr eaLnBrk="1" hangingPunct="1"/>
            <a:endParaRPr lang="en-US" alt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4. A judge or magistrate.</a:t>
            </a:r>
          </a:p>
          <a:p>
            <a:pPr algn="ctr" eaLnBrk="1" hangingPunct="1"/>
            <a:endParaRPr lang="en-US" altLang="en-US" sz="1800" i="0" dirty="0"/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(The Reed Dictionary of New Zealand English – 2001)</a:t>
            </a:r>
          </a:p>
        </p:txBody>
      </p:sp>
    </p:spTree>
    <p:extLst>
      <p:ext uri="{BB962C8B-B14F-4D97-AF65-F5344CB8AC3E}">
        <p14:creationId xmlns:p14="http://schemas.microsoft.com/office/powerpoint/2010/main" val="279989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E3A83-E076-4219-9AA6-DC9232999F30}"/>
              </a:ext>
            </a:extLst>
          </p:cNvPr>
          <p:cNvSpPr txBox="1"/>
          <p:nvPr/>
        </p:nvSpPr>
        <p:spPr>
          <a:xfrm>
            <a:off x="304800" y="290286"/>
            <a:ext cx="931454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en-US" sz="2400" b="1" i="0" dirty="0">
                <a:solidFill>
                  <a:srgbClr val="FFFF00"/>
                </a:solidFill>
                <a:latin typeface="Comic Sans MS" panose="030F0702030302020204" pitchFamily="66" charset="0"/>
              </a:rPr>
              <a:t>CST is based upon: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400" b="1" i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 Biblical insights: Old Testament prophets &amp; the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4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   inspiration of Jesus preaching the Good News.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400" b="1" i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 The tradition of the early writers of the Church.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Char char="v"/>
            </a:pPr>
            <a:endParaRPr lang="en-US" altLang="en-US" sz="2400" b="1" i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 Philosophy &amp; Theological reflection &amp;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Char char="v"/>
            </a:pPr>
            <a:endParaRPr lang="en-US" altLang="en-US" sz="1800" i="0" dirty="0">
              <a:latin typeface="Comic Sans MS" panose="030F0702030302020204" pitchFamily="66" charset="0"/>
            </a:endParaRPr>
          </a:p>
          <a:p>
            <a:pPr eaLnBrk="1" hangingPunct="1">
              <a:buClrTx/>
              <a:buSzTx/>
            </a:pPr>
            <a:r>
              <a:rPr lang="en-US" altLang="en-US" sz="1800" i="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E09E5-CDA0-47AB-9A03-EAE72465AB32}"/>
              </a:ext>
            </a:extLst>
          </p:cNvPr>
          <p:cNvSpPr txBox="1"/>
          <p:nvPr/>
        </p:nvSpPr>
        <p:spPr>
          <a:xfrm>
            <a:off x="304800" y="5355770"/>
            <a:ext cx="10522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 Contemporary experience of the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4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   People of God struggling to live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4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   out faith in justice.</a:t>
            </a:r>
            <a:endParaRPr lang="en-N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3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F8B9A-64C8-4CE9-87FE-AAF0BEF4EB52}"/>
              </a:ext>
            </a:extLst>
          </p:cNvPr>
          <p:cNvSpPr txBox="1"/>
          <p:nvPr/>
        </p:nvSpPr>
        <p:spPr>
          <a:xfrm>
            <a:off x="333829" y="348344"/>
            <a:ext cx="6226628" cy="344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central message is simple: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faith is profoundly social. We cannot  be called truly “Catholic” unless we hear &amp; heed the Church’s call to serve those in need &amp; work for justice &amp; peace.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 of Salt &amp; Light  US Bishops 1993.</a:t>
            </a:r>
          </a:p>
        </p:txBody>
      </p:sp>
    </p:spTree>
    <p:extLst>
      <p:ext uri="{BB962C8B-B14F-4D97-AF65-F5344CB8AC3E}">
        <p14:creationId xmlns:p14="http://schemas.microsoft.com/office/powerpoint/2010/main" val="383261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37FF7-EFE4-40BC-A6CB-5A81A9289C05}"/>
              </a:ext>
            </a:extLst>
          </p:cNvPr>
          <p:cNvSpPr txBox="1"/>
          <p:nvPr/>
        </p:nvSpPr>
        <p:spPr>
          <a:xfrm>
            <a:off x="304801" y="232229"/>
            <a:ext cx="708297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(CST) teaching rests on one basic principle,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“Individual human beings are the foundation, the cause &amp; the end of every social institution.. On this basic principle which guarantees the sacred dignity of the individual, the Church constructs the whole of her social teaching.”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/>
              <a:t>Mater et Magistra, Typis Polyglottis </a:t>
            </a:r>
            <a:r>
              <a:rPr lang="en-US" altLang="en-US" sz="1800" b="1" i="1" dirty="0" err="1"/>
              <a:t>Vaticanis</a:t>
            </a:r>
            <a:r>
              <a:rPr lang="en-US" altLang="en-US" sz="1800" b="1" i="1" dirty="0"/>
              <a:t> 1961, No.58. John XXIII</a:t>
            </a:r>
          </a:p>
        </p:txBody>
      </p:sp>
    </p:spTree>
    <p:extLst>
      <p:ext uri="{BB962C8B-B14F-4D97-AF65-F5344CB8AC3E}">
        <p14:creationId xmlns:p14="http://schemas.microsoft.com/office/powerpoint/2010/main" val="334361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F81C-5334-4DD1-AB18-AAD1368D288C}"/>
              </a:ext>
            </a:extLst>
          </p:cNvPr>
          <p:cNvSpPr txBox="1"/>
          <p:nvPr/>
        </p:nvSpPr>
        <p:spPr>
          <a:xfrm>
            <a:off x="348343" y="304801"/>
            <a:ext cx="92709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biblical faith, </a:t>
            </a:r>
          </a:p>
          <a:p>
            <a:pPr eaLnBrk="1" hangingPunct="1">
              <a:buFontTx/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doing of </a:t>
            </a:r>
          </a:p>
          <a:p>
            <a:pPr eaLnBrk="1" hangingPunct="1">
              <a:buFontTx/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is the primary </a:t>
            </a:r>
          </a:p>
          <a:p>
            <a:pPr eaLnBrk="1" hangingPunct="1">
              <a:buFontTx/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of Yahweh</a:t>
            </a:r>
            <a:r>
              <a:rPr lang="en-US" alt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1800" dirty="0"/>
          </a:p>
          <a:p>
            <a:pPr eaLnBrk="1" hangingPunct="1">
              <a:buFontTx/>
              <a:buNone/>
            </a:pP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Walter Brueggeman</a:t>
            </a:r>
          </a:p>
        </p:txBody>
      </p:sp>
    </p:spTree>
    <p:extLst>
      <p:ext uri="{BB962C8B-B14F-4D97-AF65-F5344CB8AC3E}">
        <p14:creationId xmlns:p14="http://schemas.microsoft.com/office/powerpoint/2010/main" val="239744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B6294-2B21-4880-A8C3-F314C3A7E316}"/>
              </a:ext>
            </a:extLst>
          </p:cNvPr>
          <p:cNvSpPr txBox="1"/>
          <p:nvPr/>
        </p:nvSpPr>
        <p:spPr>
          <a:xfrm>
            <a:off x="333829" y="203201"/>
            <a:ext cx="1149531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Which documents are agreed in general to be CST?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/>
              <a:t> </a:t>
            </a:r>
            <a:r>
              <a:rPr lang="en-US" altLang="en-US" sz="1800" b="1" dirty="0">
                <a:solidFill>
                  <a:srgbClr val="FFFF00"/>
                </a:solidFill>
              </a:rPr>
              <a:t>1891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olidFill>
                  <a:srgbClr val="FFFF00"/>
                </a:solidFill>
              </a:rPr>
              <a:t>Leo XIII </a:t>
            </a:r>
            <a:r>
              <a:rPr lang="en-US" altLang="en-US" sz="1800" b="1" i="1" dirty="0">
                <a:solidFill>
                  <a:srgbClr val="FFFF00"/>
                </a:solidFill>
              </a:rPr>
              <a:t>Rerum Novarum</a:t>
            </a:r>
            <a:r>
              <a:rPr lang="en-US" altLang="en-US" sz="1800" b="1" dirty="0">
                <a:solidFill>
                  <a:srgbClr val="FFFF00"/>
                </a:solidFill>
              </a:rPr>
              <a:t> (On the Condition of Labour)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 1931 Pius XI </a:t>
            </a:r>
            <a:r>
              <a:rPr lang="en-US" altLang="en-US" sz="1800" b="1" i="1" dirty="0">
                <a:solidFill>
                  <a:srgbClr val="FFFF00"/>
                </a:solidFill>
              </a:rPr>
              <a:t>Quadragesimo Anno</a:t>
            </a:r>
            <a:r>
              <a:rPr lang="en-US" altLang="en-US" sz="1800" b="1" dirty="0">
                <a:solidFill>
                  <a:srgbClr val="FFFF00"/>
                </a:solidFill>
              </a:rPr>
              <a:t> (Reconstructing the Social Order)</a:t>
            </a:r>
            <a:r>
              <a:rPr lang="en-US" altLang="en-US" sz="1800" b="1" i="1" dirty="0">
                <a:solidFill>
                  <a:srgbClr val="FFFF00"/>
                </a:solidFill>
              </a:rPr>
              <a:t>t Magistra</a:t>
            </a:r>
            <a:r>
              <a:rPr lang="en-US" altLang="en-US" sz="1800" b="1" dirty="0">
                <a:solidFill>
                  <a:srgbClr val="FFFF00"/>
                </a:solidFill>
              </a:rPr>
              <a:t> (Christianity Social </a:t>
            </a:r>
            <a:r>
              <a:rPr lang="en-US" altLang="en-US" b="1" dirty="0">
                <a:solidFill>
                  <a:srgbClr val="FFFF00"/>
                </a:solidFill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en-US" altLang="en-US" sz="1800" b="1" dirty="0">
                <a:solidFill>
                  <a:srgbClr val="FFFF00"/>
                </a:solidFill>
              </a:rPr>
              <a:t>Progress)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 1963 John XXIII </a:t>
            </a:r>
            <a:r>
              <a:rPr lang="en-US" altLang="en-US" sz="1800" b="1" i="1" dirty="0">
                <a:solidFill>
                  <a:srgbClr val="FFFF00"/>
                </a:solidFill>
              </a:rPr>
              <a:t>Pacem in Terris</a:t>
            </a:r>
            <a:r>
              <a:rPr lang="en-US" altLang="en-US" sz="1800" b="1" dirty="0">
                <a:solidFill>
                  <a:srgbClr val="FFFF00"/>
                </a:solidFill>
              </a:rPr>
              <a:t> (Peace on Earth)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 1965 Vatican II </a:t>
            </a:r>
            <a:r>
              <a:rPr lang="en-US" altLang="en-US" sz="1800" b="1" i="1" dirty="0">
                <a:solidFill>
                  <a:srgbClr val="FFFF00"/>
                </a:solidFill>
              </a:rPr>
              <a:t>Dignitatis Humanae</a:t>
            </a:r>
            <a:r>
              <a:rPr lang="en-US" altLang="en-US" sz="1800" b="1" dirty="0">
                <a:solidFill>
                  <a:srgbClr val="FFFF00"/>
                </a:solidFill>
              </a:rPr>
              <a:t> (Decree on Religious Liberty)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 1967 Paul VI </a:t>
            </a:r>
            <a:r>
              <a:rPr lang="en-US" altLang="en-US" sz="1800" b="1" i="1" dirty="0">
                <a:solidFill>
                  <a:srgbClr val="FFFF00"/>
                </a:solidFill>
              </a:rPr>
              <a:t>Populorum Progressio</a:t>
            </a:r>
            <a:r>
              <a:rPr lang="en-US" altLang="en-US" sz="1800" b="1" dirty="0">
                <a:solidFill>
                  <a:srgbClr val="FFFF00"/>
                </a:solidFill>
              </a:rPr>
              <a:t> (On the 	Development of Peoples)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 1971 Paul VI </a:t>
            </a:r>
            <a:r>
              <a:rPr lang="en-US" altLang="en-US" sz="1800" b="1" i="1" dirty="0">
                <a:solidFill>
                  <a:srgbClr val="FFFF00"/>
                </a:solidFill>
              </a:rPr>
              <a:t>Octogesima Adveniens</a:t>
            </a:r>
            <a:r>
              <a:rPr lang="en-US" altLang="en-US" sz="1800" b="1" dirty="0">
                <a:solidFill>
                  <a:srgbClr val="FFFF00"/>
                </a:solidFill>
              </a:rPr>
              <a:t> (Call to 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2139B-5BAC-4A7A-BF48-B79A3B1C5A88}"/>
              </a:ext>
            </a:extLst>
          </p:cNvPr>
          <p:cNvSpPr txBox="1"/>
          <p:nvPr/>
        </p:nvSpPr>
        <p:spPr>
          <a:xfrm>
            <a:off x="362856" y="3511799"/>
            <a:ext cx="114662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1971 Synod </a:t>
            </a:r>
            <a:r>
              <a:rPr lang="en-US" altLang="en-US" sz="1800" b="1" i="1" dirty="0">
                <a:solidFill>
                  <a:srgbClr val="FFFF00"/>
                </a:solidFill>
              </a:rPr>
              <a:t>Justitia in Mundo</a:t>
            </a:r>
            <a:r>
              <a:rPr lang="en-US" altLang="en-US" sz="1800" b="1" dirty="0">
                <a:solidFill>
                  <a:srgbClr val="FFFF00"/>
                </a:solidFill>
              </a:rPr>
              <a:t> (Justice in the World)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 1981 John Paul II </a:t>
            </a:r>
            <a:r>
              <a:rPr lang="en-US" altLang="en-US" sz="1800" b="1" i="1" dirty="0">
                <a:solidFill>
                  <a:srgbClr val="FFFF00"/>
                </a:solidFill>
              </a:rPr>
              <a:t>Laborem Exercens</a:t>
            </a:r>
            <a:r>
              <a:rPr lang="en-US" altLang="en-US" sz="1800" b="1" dirty="0">
                <a:solidFill>
                  <a:srgbClr val="FFFF00"/>
                </a:solidFill>
              </a:rPr>
              <a:t> (On Human Work)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 1987 John Paul II </a:t>
            </a:r>
            <a:r>
              <a:rPr lang="en-US" altLang="en-US" sz="1800" b="1" i="1" dirty="0">
                <a:solidFill>
                  <a:srgbClr val="FFFF00"/>
                </a:solidFill>
              </a:rPr>
              <a:t>Sollicitudo Rei Socialis</a:t>
            </a:r>
            <a:r>
              <a:rPr lang="en-US" altLang="en-US" sz="1800" b="1" dirty="0">
                <a:solidFill>
                  <a:srgbClr val="FFFF00"/>
                </a:solidFill>
              </a:rPr>
              <a:t> (On Social Concern)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FFFF00"/>
                </a:solidFill>
              </a:rPr>
              <a:t> 1991 John Paul II </a:t>
            </a:r>
            <a:r>
              <a:rPr lang="en-US" altLang="en-US" sz="1800" b="1" i="1" dirty="0">
                <a:solidFill>
                  <a:srgbClr val="FFFF00"/>
                </a:solidFill>
              </a:rPr>
              <a:t>Centesimua Annus</a:t>
            </a:r>
            <a:r>
              <a:rPr lang="en-US" altLang="en-US" sz="1800" b="1" dirty="0">
                <a:solidFill>
                  <a:srgbClr val="FFFF00"/>
                </a:solidFill>
              </a:rPr>
              <a:t> (One Hundred 	Years of Catholic Social Teaching)</a:t>
            </a:r>
          </a:p>
        </p:txBody>
      </p:sp>
    </p:spTree>
    <p:extLst>
      <p:ext uri="{BB962C8B-B14F-4D97-AF65-F5344CB8AC3E}">
        <p14:creationId xmlns:p14="http://schemas.microsoft.com/office/powerpoint/2010/main" val="47711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1B47B5-6ABC-40BE-B4C0-15F4A08F963C}"/>
              </a:ext>
            </a:extLst>
          </p:cNvPr>
          <p:cNvSpPr txBox="1"/>
          <p:nvPr/>
        </p:nvSpPr>
        <p:spPr>
          <a:xfrm>
            <a:off x="314793" y="224853"/>
            <a:ext cx="93163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Deus caritas est </a:t>
            </a:r>
            <a:r>
              <a:rPr lang="en-NZ" sz="1800" b="1" dirty="0">
                <a:solidFill>
                  <a:srgbClr val="FFFF00"/>
                </a:solidFill>
                <a:latin typeface="Arial" charset="0"/>
              </a:rPr>
              <a:t> Pope Benedict XVI 25 Dec 2005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sz="1800" b="1" i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Spe salvi  </a:t>
            </a:r>
            <a:r>
              <a:rPr lang="en-NZ" sz="1800" b="1" dirty="0">
                <a:solidFill>
                  <a:srgbClr val="FFFF00"/>
                </a:solidFill>
                <a:latin typeface="Arial" charset="0"/>
              </a:rPr>
              <a:t>Pope Benedict XVI 30 Nov 2007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sz="1800" b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Caritas in veritate </a:t>
            </a:r>
            <a:r>
              <a:rPr lang="en-NZ" sz="1800" b="1" dirty="0">
                <a:solidFill>
                  <a:srgbClr val="FFFF00"/>
                </a:solidFill>
                <a:latin typeface="Arial" charset="0"/>
              </a:rPr>
              <a:t>Pope Benedict XVI 29 June 2009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sz="1800" b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Lumen Fidei </a:t>
            </a:r>
            <a:r>
              <a:rPr lang="en-NZ" sz="1800" b="1" dirty="0">
                <a:solidFill>
                  <a:srgbClr val="FFFF00"/>
                </a:solidFill>
                <a:latin typeface="Arial" charset="0"/>
              </a:rPr>
              <a:t>Pope Francis  29 June 2013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sz="1800" b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Evangelii gaudium: </a:t>
            </a:r>
            <a:r>
              <a:rPr lang="en-NZ" sz="1800" b="1" dirty="0">
                <a:solidFill>
                  <a:srgbClr val="FFFF00"/>
                </a:solidFill>
                <a:latin typeface="Arial" charset="0"/>
              </a:rPr>
              <a:t>Apostolic Exhortation Pope Francis 24 Nov 2013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sz="1800" b="1" i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Laudato si’ </a:t>
            </a:r>
            <a:r>
              <a:rPr lang="en-NZ" sz="1800" b="1" dirty="0">
                <a:solidFill>
                  <a:srgbClr val="FFFF00"/>
                </a:solidFill>
                <a:latin typeface="Arial" charset="0"/>
              </a:rPr>
              <a:t>Pope Francis 24 May 2015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b="1" i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Amoris Letitia Pope Francis 2016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b="1" i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Gaudete et exsultate Pope Francis March 2018</a:t>
            </a:r>
          </a:p>
          <a:p>
            <a:pPr eaLnBrk="1" hangingPunct="1">
              <a:defRPr/>
            </a:pPr>
            <a:endParaRPr lang="en-NZ" sz="1800" b="1" i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b="1" i="1" dirty="0">
                <a:solidFill>
                  <a:srgbClr val="FFFF00"/>
                </a:solidFill>
                <a:latin typeface="Arial" charset="0"/>
              </a:rPr>
              <a:t>Christus vivit Pope Francis 2019</a:t>
            </a:r>
            <a:endParaRPr lang="en-NZ" sz="1800" b="1" i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b="1" i="1" dirty="0">
              <a:solidFill>
                <a:srgbClr val="FFFF0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sz="1800" b="1" i="1" dirty="0">
                <a:solidFill>
                  <a:srgbClr val="FFFF00"/>
                </a:solidFill>
                <a:latin typeface="Arial" charset="0"/>
              </a:rPr>
              <a:t>Fratelli Tutti Pope Francis 2020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NZ" sz="18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3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1A060-E9A3-4CAA-AA0F-960FD4B1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43790"/>
          <a:stretch/>
        </p:blipFill>
        <p:spPr>
          <a:xfrm rot="5400000">
            <a:off x="2667641" y="-2667641"/>
            <a:ext cx="6856718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BE420-75BF-405D-A6E1-42C5A897C85E}"/>
              </a:ext>
            </a:extLst>
          </p:cNvPr>
          <p:cNvSpPr txBox="1"/>
          <p:nvPr/>
        </p:nvSpPr>
        <p:spPr>
          <a:xfrm>
            <a:off x="304800" y="101600"/>
            <a:ext cx="931454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permanent principles of the Church’s social doctrine constitute the very heart of Catholic social teaching. These are the principles of: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dignity of the human person</a:t>
            </a:r>
            <a:r>
              <a:rPr lang="en-US" sz="32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is the foundation of all other principles and content of the Church’s social doctrine;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common good</a:t>
            </a:r>
            <a:r>
              <a:rPr lang="en-US" sz="32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subsidiarity</a:t>
            </a:r>
            <a:r>
              <a:rPr lang="en-US" sz="32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and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solidarity</a:t>
            </a:r>
            <a:r>
              <a:rPr lang="en-US" sz="32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US" i="0" dirty="0"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The Compendium of Social Doctrine of the Church 160</a:t>
            </a:r>
          </a:p>
        </p:txBody>
      </p:sp>
    </p:spTree>
    <p:extLst>
      <p:ext uri="{BB962C8B-B14F-4D97-AF65-F5344CB8AC3E}">
        <p14:creationId xmlns:p14="http://schemas.microsoft.com/office/powerpoint/2010/main" val="78861304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C2F6081287A47983078946FC86B54" ma:contentTypeVersion="15" ma:contentTypeDescription="Create a new document." ma:contentTypeScope="" ma:versionID="264c2bc29f373e18dfca82a1cfc634cc">
  <xsd:schema xmlns:xsd="http://www.w3.org/2001/XMLSchema" xmlns:xs="http://www.w3.org/2001/XMLSchema" xmlns:p="http://schemas.microsoft.com/office/2006/metadata/properties" xmlns:ns2="3724835d-20ad-4f52-a9ac-ec0a6cacda0e" xmlns:ns3="d2b1a535-279f-4107-bc24-97af53c57e4d" targetNamespace="http://schemas.microsoft.com/office/2006/metadata/properties" ma:root="true" ma:fieldsID="03345d1f8ffd4c025080062b328113aa" ns2:_="" ns3:_="">
    <xsd:import namespace="3724835d-20ad-4f52-a9ac-ec0a6cacda0e"/>
    <xsd:import namespace="d2b1a535-279f-4107-bc24-97af53c57e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9b6972f62474cc29b4fb746757d99c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4835d-20ad-4f52-a9ac-ec0a6cacda0e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9b6972f62474cc29b4fb746757d99cd" ma:index="7" nillable="true" ma:taxonomy="true" ma:internalName="e9b6972f62474cc29b4fb746757d99cd" ma:taxonomyFieldName="NZCEO_x0020_File_x0020_Code" ma:displayName="NZCEO File Code" ma:default="" ma:fieldId="{e9b6972f-6247-4cc2-9b4f-b746757d99cd}" ma:taxonomyMulti="true" ma:sspId="66171eaa-ab25-4e5e-b55c-0ce60966998b" ma:termSetId="7307907e-8fdc-4e72-810b-578d9c3ed4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022baa06-1ff0-4206-bc2f-286ce2321b2c}" ma:internalName="TaxCatchAll" ma:showField="CatchAllData" ma:web="3724835d-20ad-4f52-a9ac-ec0a6cacd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022baa06-1ff0-4206-bc2f-286ce2321b2c}" ma:internalName="TaxCatchAllLabel" ma:readOnly="true" ma:showField="CatchAllDataLabel" ma:web="3724835d-20ad-4f52-a9ac-ec0a6cacd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1a535-279f-4107-bc24-97af53c57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9b6972f62474cc29b4fb746757d99cd xmlns="3724835d-20ad-4f52-a9ac-ec0a6cacda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Events</TermName>
          <TermId xmlns="http://schemas.microsoft.com/office/infopath/2007/PartnerControls">55c051a7-b2b7-42d1-9209-dd627f455354</TermId>
        </TermInfo>
      </Terms>
    </e9b6972f62474cc29b4fb746757d99cd>
    <TaxCatchAll xmlns="3724835d-20ad-4f52-a9ac-ec0a6cacda0e">
      <Value>7</Value>
    </TaxCatchAll>
    <_dlc_DocId xmlns="3724835d-20ad-4f52-a9ac-ec0a6cacda0e">K4D7DZP5TMAP-565247660-7210</_dlc_DocId>
    <_dlc_DocIdUrl xmlns="3724835d-20ad-4f52-a9ac-ec0a6cacda0e">
      <Url>https://nzceo.sharepoint.com/nzceoltd/_layouts/15/DocIdRedir.aspx?ID=K4D7DZP5TMAP-565247660-7210</Url>
      <Description>K4D7DZP5TMAP-565247660-7210</Description>
    </_dlc_DocIdUrl>
  </documentManagement>
</p:properties>
</file>

<file path=customXml/itemProps1.xml><?xml version="1.0" encoding="utf-8"?>
<ds:datastoreItem xmlns:ds="http://schemas.openxmlformats.org/officeDocument/2006/customXml" ds:itemID="{5BDE26AD-6969-4F9B-9D62-31763EF25FD2}"/>
</file>

<file path=customXml/itemProps2.xml><?xml version="1.0" encoding="utf-8"?>
<ds:datastoreItem xmlns:ds="http://schemas.openxmlformats.org/officeDocument/2006/customXml" ds:itemID="{FCB2B5A0-2056-4B76-9814-5E0A3F38A422}"/>
</file>

<file path=customXml/itemProps3.xml><?xml version="1.0" encoding="utf-8"?>
<ds:datastoreItem xmlns:ds="http://schemas.openxmlformats.org/officeDocument/2006/customXml" ds:itemID="{7A6EE70E-A533-451B-8AAF-37787BD293E7}"/>
</file>

<file path=customXml/itemProps4.xml><?xml version="1.0" encoding="utf-8"?>
<ds:datastoreItem xmlns:ds="http://schemas.openxmlformats.org/officeDocument/2006/customXml" ds:itemID="{FE91B20C-BA2E-4129-A717-E3A7F6CAE7A3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855</TotalTime>
  <Words>936</Words>
  <Application>Microsoft Office PowerPoint</Application>
  <PresentationFormat>Widescreen</PresentationFormat>
  <Paragraphs>160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Symbol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Smith</dc:creator>
  <cp:lastModifiedBy>Rosalie Connors</cp:lastModifiedBy>
  <cp:revision>53</cp:revision>
  <cp:lastPrinted>2018-07-13T03:41:22Z</cp:lastPrinted>
  <dcterms:created xsi:type="dcterms:W3CDTF">2018-07-04T23:15:00Z</dcterms:created>
  <dcterms:modified xsi:type="dcterms:W3CDTF">2021-08-04T02:36:18Z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0x0101000DFC2F6081287A47983078946FC86B54</vt:lpwstr>
  </property>
  <property fmtid="{D5CDD505-2E9C-101B-9397-08002B2CF9AE}" pid="3" name="_dlc_DocIdItemGuid">
    <vt:lpwstr>e0ac28a6-f590-4684-a90f-0d478335046f</vt:lpwstr>
  </property>
  <property fmtid="{D5CDD505-2E9C-101B-9397-08002B2CF9AE}" pid="4" name="NZCEO File Code">
    <vt:lpwstr>7;#Events|55c051a7-b2b7-42d1-9209-dd627f455354</vt:lpwstr>
  </property>
</Properties>
</file>