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66" r:id="rId5"/>
    <p:sldId id="380" r:id="rId6"/>
    <p:sldId id="367" r:id="rId7"/>
    <p:sldId id="368" r:id="rId8"/>
    <p:sldId id="370" r:id="rId9"/>
    <p:sldId id="369" r:id="rId10"/>
    <p:sldId id="371" r:id="rId11"/>
    <p:sldId id="300" r:id="rId12"/>
    <p:sldId id="257" r:id="rId13"/>
    <p:sldId id="260" r:id="rId14"/>
    <p:sldId id="261" r:id="rId15"/>
    <p:sldId id="259" r:id="rId16"/>
    <p:sldId id="258" r:id="rId17"/>
    <p:sldId id="262" r:id="rId18"/>
    <p:sldId id="263" r:id="rId19"/>
    <p:sldId id="264" r:id="rId20"/>
    <p:sldId id="385" r:id="rId21"/>
    <p:sldId id="381" r:id="rId22"/>
    <p:sldId id="382" r:id="rId23"/>
    <p:sldId id="383" r:id="rId24"/>
    <p:sldId id="386" r:id="rId25"/>
    <p:sldId id="374" r:id="rId26"/>
    <p:sldId id="375" r:id="rId27"/>
    <p:sldId id="387" r:id="rId28"/>
    <p:sldId id="388" r:id="rId29"/>
    <p:sldId id="376" r:id="rId30"/>
    <p:sldId id="377" r:id="rId31"/>
    <p:sldId id="378" r:id="rId32"/>
    <p:sldId id="372" r:id="rId33"/>
    <p:sldId id="3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EE"/>
    <a:srgbClr val="A1DAD2"/>
    <a:srgbClr val="005850"/>
    <a:srgbClr val="541E00"/>
    <a:srgbClr val="F05423"/>
    <a:srgbClr val="BC4700"/>
    <a:srgbClr val="FFE1D1"/>
    <a:srgbClr val="FEF0EC"/>
    <a:srgbClr val="00987A"/>
    <a:srgbClr val="673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6B522-4ED5-4C22-8CD8-ACA8D7880EB9}" v="103" dt="2023-05-31T00:16:35.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87409" autoAdjust="0"/>
  </p:normalViewPr>
  <p:slideViewPr>
    <p:cSldViewPr snapToGrid="0">
      <p:cViewPr varScale="1">
        <p:scale>
          <a:sx n="74" d="100"/>
          <a:sy n="74" d="100"/>
        </p:scale>
        <p:origin x="619" y="77"/>
      </p:cViewPr>
      <p:guideLst/>
    </p:cSldViewPr>
  </p:slideViewPr>
  <p:notesTextViewPr>
    <p:cViewPr>
      <p:scale>
        <a:sx n="1" d="1"/>
        <a:sy n="1" d="1"/>
      </p:scale>
      <p:origin x="0" y="0"/>
    </p:cViewPr>
  </p:notesTextViewPr>
  <p:notesViewPr>
    <p:cSldViewPr snapToGrid="0" showGuides="1">
      <p:cViewPr varScale="1">
        <p:scale>
          <a:sx n="126" d="100"/>
          <a:sy n="126" d="100"/>
        </p:scale>
        <p:origin x="449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4084A6-A7A4-2E43-9583-7270A14075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EAA54D-E4B2-D245-9EB4-58AB08C904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BEEE8-6578-A348-8C7A-8CCD2E45CF0B}" type="datetimeFigureOut">
              <a:rPr lang="en-US" smtClean="0"/>
              <a:t>5/31/2023</a:t>
            </a:fld>
            <a:endParaRPr lang="en-US"/>
          </a:p>
        </p:txBody>
      </p:sp>
      <p:sp>
        <p:nvSpPr>
          <p:cNvPr id="4" name="Footer Placeholder 3">
            <a:extLst>
              <a:ext uri="{FF2B5EF4-FFF2-40B4-BE49-F238E27FC236}">
                <a16:creationId xmlns:a16="http://schemas.microsoft.com/office/drawing/2014/main" id="{70705A95-D6D7-4245-8C1F-D19D45F064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EF0228-4261-E845-83E4-E7EFAC227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C7C02E-45C5-9C49-83A0-1E8E5EEF59F6}" type="slidenum">
              <a:rPr lang="en-US" smtClean="0"/>
              <a:t>‹#›</a:t>
            </a:fld>
            <a:endParaRPr lang="en-US"/>
          </a:p>
        </p:txBody>
      </p:sp>
    </p:spTree>
    <p:extLst>
      <p:ext uri="{BB962C8B-B14F-4D97-AF65-F5344CB8AC3E}">
        <p14:creationId xmlns:p14="http://schemas.microsoft.com/office/powerpoint/2010/main" val="3206061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64832-62F2-44BB-88B6-E79163D564B7}" type="datetimeFigureOut">
              <a:rPr lang="en-NZ" smtClean="0"/>
              <a:t>31/05/2023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DB988-31D8-4CD4-99A8-0B113C870B59}" type="slidenum">
              <a:rPr lang="en-NZ" smtClean="0"/>
              <a:t>‹#›</a:t>
            </a:fld>
            <a:endParaRPr lang="en-NZ"/>
          </a:p>
        </p:txBody>
      </p:sp>
    </p:spTree>
    <p:extLst>
      <p:ext uri="{BB962C8B-B14F-4D97-AF65-F5344CB8AC3E}">
        <p14:creationId xmlns:p14="http://schemas.microsoft.com/office/powerpoint/2010/main" val="127705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2_Maccabees" TargetMode="External"/><Relationship Id="rId3" Type="http://schemas.openxmlformats.org/officeDocument/2006/relationships/hyperlink" Target="https://en.wikipedia.org/wiki/Book_of_Tobit" TargetMode="External"/><Relationship Id="rId7" Type="http://schemas.openxmlformats.org/officeDocument/2006/relationships/hyperlink" Target="https://en.wikipedia.org/wiki/1_Maccabee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Sirach" TargetMode="External"/><Relationship Id="rId5" Type="http://schemas.openxmlformats.org/officeDocument/2006/relationships/hyperlink" Target="https://en.wikipedia.org/wiki/Book_of_Baruch" TargetMode="External"/><Relationship Id="rId4" Type="http://schemas.openxmlformats.org/officeDocument/2006/relationships/hyperlink" Target="https://en.wikipedia.org/wiki/Book_of_Judith" TargetMode="External"/><Relationship Id="rId9" Type="http://schemas.openxmlformats.org/officeDocument/2006/relationships/hyperlink" Target="https://en.wikipedia.org/wiki/Book_of_Wisd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learnt from our mistakes (though we manage to repeat many of them)</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6</a:t>
            </a:fld>
            <a:endParaRPr lang="en-NZ"/>
          </a:p>
        </p:txBody>
      </p:sp>
    </p:spTree>
    <p:extLst>
      <p:ext uri="{BB962C8B-B14F-4D97-AF65-F5344CB8AC3E}">
        <p14:creationId xmlns:p14="http://schemas.microsoft.com/office/powerpoint/2010/main" val="190849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AC305-831A-4024-8571-4872301EE54A}" type="slidenum">
              <a:rPr lang="en-US" altLang="en-US"/>
              <a:pPr/>
              <a:t>15</a:t>
            </a:fld>
            <a:endParaRPr lang="en-US" altLang="en-US"/>
          </a:p>
        </p:txBody>
      </p:sp>
      <p:sp>
        <p:nvSpPr>
          <p:cNvPr id="76802" name="Rectangle 2"/>
          <p:cNvSpPr>
            <a:spLocks noGrp="1" noRot="1" noChangeAspect="1" noChangeArrowheads="1" noTextEdit="1"/>
          </p:cNvSpPr>
          <p:nvPr>
            <p:ph type="sldImg"/>
          </p:nvPr>
        </p:nvSpPr>
        <p:spPr>
          <a:xfrm>
            <a:off x="90488" y="744538"/>
            <a:ext cx="6616700" cy="3722687"/>
          </a:xfrm>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83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C8331-2F74-4BCD-8DCC-D51A4062B85F}" type="slidenum">
              <a:rPr lang="en-US" altLang="en-US"/>
              <a:pPr/>
              <a:t>16</a:t>
            </a:fld>
            <a:endParaRPr lang="en-US" altLang="en-US"/>
          </a:p>
        </p:txBody>
      </p:sp>
      <p:sp>
        <p:nvSpPr>
          <p:cNvPr id="77826" name="Rectangle 2"/>
          <p:cNvSpPr>
            <a:spLocks noGrp="1" noRot="1" noChangeAspect="1" noChangeArrowheads="1" noTextEdit="1"/>
          </p:cNvSpPr>
          <p:nvPr>
            <p:ph type="sldImg"/>
          </p:nvPr>
        </p:nvSpPr>
        <p:spPr>
          <a:xfrm>
            <a:off x="90488" y="744538"/>
            <a:ext cx="6616700" cy="3722687"/>
          </a:xfrm>
          <a:ln/>
        </p:spPr>
      </p:sp>
      <p:sp>
        <p:nvSpPr>
          <p:cNvPr id="7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633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1  2 students are being welcomed into the School and into religious education.</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17</a:t>
            </a:fld>
            <a:endParaRPr lang="en-NZ"/>
          </a:p>
        </p:txBody>
      </p:sp>
    </p:spTree>
    <p:extLst>
      <p:ext uri="{BB962C8B-B14F-4D97-AF65-F5344CB8AC3E}">
        <p14:creationId xmlns:p14="http://schemas.microsoft.com/office/powerpoint/2010/main" val="7492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is “God Is” – we show them in simple ways that our schools are God-</a:t>
            </a:r>
            <a:r>
              <a:rPr lang="en-US" dirty="0" err="1"/>
              <a:t>centred</a:t>
            </a:r>
            <a:r>
              <a:rPr lang="en-US" dirty="0"/>
              <a:t> environments, that they are places where the existence of God is affirmed, prayer is normal, God is named.</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18</a:t>
            </a:fld>
            <a:endParaRPr lang="en-NZ"/>
          </a:p>
        </p:txBody>
      </p:sp>
    </p:spTree>
    <p:extLst>
      <p:ext uri="{BB962C8B-B14F-4D97-AF65-F5344CB8AC3E}">
        <p14:creationId xmlns:p14="http://schemas.microsoft.com/office/powerpoint/2010/main" val="230768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tell stories about Jesus – this is very literally proclaiming the good news of Jesus Christ</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19</a:t>
            </a:fld>
            <a:endParaRPr lang="en-NZ"/>
          </a:p>
        </p:txBody>
      </p:sp>
    </p:spTree>
    <p:extLst>
      <p:ext uri="{BB962C8B-B14F-4D97-AF65-F5344CB8AC3E}">
        <p14:creationId xmlns:p14="http://schemas.microsoft.com/office/powerpoint/2010/main" val="369038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try and connect it to their reality. The starting point of that is an affirmation of the good of their existence. Our schools welcome students as good, valuable and lovable.</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20</a:t>
            </a:fld>
            <a:endParaRPr lang="en-NZ"/>
          </a:p>
        </p:txBody>
      </p:sp>
    </p:spTree>
    <p:extLst>
      <p:ext uri="{BB962C8B-B14F-4D97-AF65-F5344CB8AC3E}">
        <p14:creationId xmlns:p14="http://schemas.microsoft.com/office/powerpoint/2010/main" val="111444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Welcoming into a Catholic school involves welcoming them into an experience of the Catholic Church. The school community may be the first expression of church they have encountered. We want them to feel they belong and the way to do that is to teach them the words, songs and actions of Catholic practice. </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21</a:t>
            </a:fld>
            <a:endParaRPr lang="en-NZ"/>
          </a:p>
        </p:txBody>
      </p:sp>
    </p:spTree>
    <p:extLst>
      <p:ext uri="{BB962C8B-B14F-4D97-AF65-F5344CB8AC3E}">
        <p14:creationId xmlns:p14="http://schemas.microsoft.com/office/powerpoint/2010/main" val="43437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 up theme to ‘Welcome” is ‘Loved” and appropriately right from this young age they are introduced to God as Trinity, and especially to the person of the Holy Spirit.</a:t>
            </a:r>
          </a:p>
          <a:p>
            <a:r>
              <a:rPr lang="en-US" dirty="0"/>
              <a:t>There are two types of significant religious figures in the Old Testament – the prophets and the sages – the former challenged the people to keep the covenant, the latter advised the people on how to live wisely and well.</a:t>
            </a:r>
          </a:p>
          <a:p>
            <a:r>
              <a:rPr lang="en-US" dirty="0"/>
              <a:t>The characteristic format of sage teaching was the Proverb – the </a:t>
            </a:r>
            <a:r>
              <a:rPr lang="en-US" dirty="0" err="1"/>
              <a:t>whakatauki</a:t>
            </a:r>
            <a:r>
              <a:rPr lang="en-US" dirty="0"/>
              <a:t>.</a:t>
            </a:r>
          </a:p>
          <a:p>
            <a:r>
              <a:rPr lang="en-US" dirty="0"/>
              <a:t>Jesus is a prophetic figure, and was identified in his own time as a prophet, but he is also a sage, a wisdom figure and the people of his time wondered where he got his wisdom.</a:t>
            </a:r>
          </a:p>
          <a:p>
            <a:r>
              <a:rPr lang="en-US" dirty="0"/>
              <a:t>Jesus invites us into the whanau of God – he invites us to accept him as our brother, and to call God “Father” as he does.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Kingdom of God was central to the preaching and message of Jesus and it is introduced here, not as heaven in the hereafter but as the Kingdom here and not yet on this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Sacraments of Vocation are introduced – two states of life, the married and the ordained.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years 5 &amp; 6 are themed as “inspired” where we see the Holy Spirit at work. Saints and the call to holiness are introduced, as are heroic women of the Bible.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building of the Kingdom of God is to start in the place where they are, their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foundation of ethics is introduced, the teaching of the beatitudes and the attitudes of Jesus. If we are loved we are to show love. The greatest and the second commandments: Love the lord your God and your </a:t>
            </a:r>
            <a:r>
              <a:rPr lang="en-US" dirty="0" err="1"/>
              <a:t>neighbour</a:t>
            </a:r>
            <a:r>
              <a:rPr lang="en-US" dirty="0"/>
              <a:t> as yourself</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22</a:t>
            </a:fld>
            <a:endParaRPr lang="en-NZ"/>
          </a:p>
        </p:txBody>
      </p:sp>
    </p:spTree>
    <p:extLst>
      <p:ext uri="{BB962C8B-B14F-4D97-AF65-F5344CB8AC3E}">
        <p14:creationId xmlns:p14="http://schemas.microsoft.com/office/powerpoint/2010/main" val="418798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is the theme for Years 7 &amp; 8 – the presence of God in liturgy, sacraments and worship. </a:t>
            </a:r>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23</a:t>
            </a:fld>
            <a:endParaRPr lang="en-NZ"/>
          </a:p>
        </p:txBody>
      </p:sp>
    </p:spTree>
    <p:extLst>
      <p:ext uri="{BB962C8B-B14F-4D97-AF65-F5344CB8AC3E}">
        <p14:creationId xmlns:p14="http://schemas.microsoft.com/office/powerpoint/2010/main" val="2754441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starts to be looked at more critically – an easy starting topic is the difference between Catholic and Protestant bibles. Catholics have a chunk of the Old Testament that most Protestants don’t include: </a:t>
            </a:r>
            <a:r>
              <a:rPr lang="en-US" dirty="0">
                <a:hlinkClick r:id="rId3" tooltip="Book of Tobit"/>
              </a:rPr>
              <a:t>Tobit</a:t>
            </a:r>
            <a:r>
              <a:rPr lang="en-US" dirty="0"/>
              <a:t> </a:t>
            </a:r>
            <a:r>
              <a:rPr lang="en-US" dirty="0">
                <a:hlinkClick r:id="rId4" tooltip="Book of Judith"/>
              </a:rPr>
              <a:t>Judith</a:t>
            </a:r>
            <a:r>
              <a:rPr lang="en-US" dirty="0"/>
              <a:t> </a:t>
            </a:r>
            <a:r>
              <a:rPr lang="en-US" dirty="0">
                <a:hlinkClick r:id="rId5" tooltip="Book of Baruch"/>
              </a:rPr>
              <a:t>Baruch</a:t>
            </a:r>
            <a:r>
              <a:rPr lang="en-US" dirty="0"/>
              <a:t> </a:t>
            </a:r>
            <a:r>
              <a:rPr lang="en-US" dirty="0">
                <a:hlinkClick r:id="rId6" tooltip="Sirach"/>
              </a:rPr>
              <a:t>Sirach</a:t>
            </a:r>
            <a:r>
              <a:rPr lang="en-US" dirty="0"/>
              <a:t> </a:t>
            </a:r>
            <a:r>
              <a:rPr lang="en-US" dirty="0">
                <a:hlinkClick r:id="rId7" tooltip="1 Maccabees"/>
              </a:rPr>
              <a:t>1 Maccabees</a:t>
            </a:r>
            <a:r>
              <a:rPr lang="en-US" dirty="0"/>
              <a:t> </a:t>
            </a:r>
            <a:r>
              <a:rPr lang="en-US" dirty="0">
                <a:hlinkClick r:id="rId8" tooltip="2 Maccabees"/>
              </a:rPr>
              <a:t>2 Maccabees</a:t>
            </a:r>
            <a:r>
              <a:rPr lang="en-US" dirty="0"/>
              <a:t> </a:t>
            </a:r>
            <a:r>
              <a:rPr lang="en-US" dirty="0">
                <a:hlinkClick r:id="rId9" tooltip="Book of Wisdom"/>
              </a:rPr>
              <a:t>Wisdom</a:t>
            </a:r>
            <a:r>
              <a:rPr lang="en-US" dirty="0"/>
              <a:t> (plus additions to Esther, &amp; Daniel) – most of these are Wisdom literature – which fits the theme rather well and is a nice objectively observable fact that can raise all sorts of good questions. Why do we have them? Why don’t they? What is the difference between Catholic and Protestant.</a:t>
            </a:r>
          </a:p>
          <a:p>
            <a:endParaRPr lang="en-US" dirty="0"/>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24</a:t>
            </a:fld>
            <a:endParaRPr lang="en-NZ"/>
          </a:p>
        </p:txBody>
      </p:sp>
    </p:spTree>
    <p:extLst>
      <p:ext uri="{BB962C8B-B14F-4D97-AF65-F5344CB8AC3E}">
        <p14:creationId xmlns:p14="http://schemas.microsoft.com/office/powerpoint/2010/main" val="199273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curriculum document gives us a set of scriptural texts that show different aspects of Wisdom. That show us how the word is used in the bible.</a:t>
            </a:r>
          </a:p>
          <a:p>
            <a:r>
              <a:rPr lang="en-US" dirty="0"/>
              <a:t>Jesus increasing in wisdom and stature means that he grew and learnt as human beings do. – He too learnt wisdom.</a:t>
            </a:r>
          </a:p>
          <a:p>
            <a:r>
              <a:rPr lang="en-US" dirty="0"/>
              <a:t>So, wisdom is a normal human attribute, like stature – wisdom is life experience.</a:t>
            </a:r>
          </a:p>
          <a:p>
            <a:r>
              <a:rPr lang="en-US" dirty="0"/>
              <a:t>Luke 21 identifies the importance of words and wisdom in argument and debate. We need wisdom to express and defend our ideas.</a:t>
            </a:r>
          </a:p>
          <a:p>
            <a:r>
              <a:rPr lang="en-US" dirty="0"/>
              <a:t>The person of Jesus is identified in 1Corinthians as holy Wisdom in person.  Hagia Sophia in Constantinople was the Church to Holy Wisdom – meaning by that title Christ himself.</a:t>
            </a:r>
          </a:p>
          <a:p>
            <a:r>
              <a:rPr lang="en-US" dirty="0"/>
              <a:t>The second passage from 1 Corinthians distinguishes the wisdom of this age from God’s wisdom which we speak. Our Catholic worldview is different from other viewpoints of our time.</a:t>
            </a:r>
          </a:p>
          <a:p>
            <a:r>
              <a:rPr lang="en-US" dirty="0"/>
              <a:t>St Paul in Ephesians charges the church with the responsibility of making the wisdom of God known.</a:t>
            </a:r>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7</a:t>
            </a:fld>
            <a:endParaRPr lang="en-NZ"/>
          </a:p>
        </p:txBody>
      </p:sp>
    </p:spTree>
    <p:extLst>
      <p:ext uri="{BB962C8B-B14F-4D97-AF65-F5344CB8AC3E}">
        <p14:creationId xmlns:p14="http://schemas.microsoft.com/office/powerpoint/2010/main" val="283681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introducing differences between churches the curriculum also tries to convey something of what it means to belong to a world-wide church – an introduction to the bigness of Catholicism.</a:t>
            </a:r>
          </a:p>
          <a:p>
            <a:r>
              <a:rPr lang="en-US" dirty="0"/>
              <a:t>As well as the Church today they study what the Church is destined for – the End Times, Heaven and Hell which raises the question of what is evil and why does God permit it.</a:t>
            </a:r>
          </a:p>
        </p:txBody>
      </p:sp>
      <p:sp>
        <p:nvSpPr>
          <p:cNvPr id="4" name="Slide Number Placeholder 3"/>
          <p:cNvSpPr>
            <a:spLocks noGrp="1"/>
          </p:cNvSpPr>
          <p:nvPr>
            <p:ph type="sldNum" sz="quarter" idx="5"/>
          </p:nvPr>
        </p:nvSpPr>
        <p:spPr/>
        <p:txBody>
          <a:bodyPr/>
          <a:lstStyle/>
          <a:p>
            <a:fld id="{E34DB988-31D8-4CD4-99A8-0B113C870B59}" type="slidenum">
              <a:rPr lang="en-NZ" smtClean="0"/>
              <a:t>25</a:t>
            </a:fld>
            <a:endParaRPr lang="en-NZ"/>
          </a:p>
        </p:txBody>
      </p:sp>
    </p:spTree>
    <p:extLst>
      <p:ext uri="{BB962C8B-B14F-4D97-AF65-F5344CB8AC3E}">
        <p14:creationId xmlns:p14="http://schemas.microsoft.com/office/powerpoint/2010/main" val="523089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Year 11 we start to run into achievement standards – which has proven tricky because they ARE being revised.</a:t>
            </a:r>
          </a:p>
          <a:p>
            <a:r>
              <a:rPr lang="en-US" dirty="0"/>
              <a:t>Note the level 1 “Describe” skill being used about sacred texts. We want them to understand how Catholics use the Bible in Liturgy and they can study how the Koran is used in Islam (for example) as a contrast.</a:t>
            </a:r>
          </a:p>
          <a:p>
            <a:r>
              <a:rPr lang="en-US" dirty="0"/>
              <a:t>The theme is “trusted” and one feature of post-Vatican II Catholicism is that Catholics are trusted to read and interpret the scriptures. We do want to give them some pointers on how to do this, how to avoid literalism, how to read the Bible as the Church’s book.</a:t>
            </a:r>
          </a:p>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26</a:t>
            </a:fld>
            <a:endParaRPr lang="en-NZ"/>
          </a:p>
        </p:txBody>
      </p:sp>
    </p:spTree>
    <p:extLst>
      <p:ext uri="{BB962C8B-B14F-4D97-AF65-F5344CB8AC3E}">
        <p14:creationId xmlns:p14="http://schemas.microsoft.com/office/powerpoint/2010/main" val="62686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27</a:t>
            </a:fld>
            <a:endParaRPr lang="en-NZ"/>
          </a:p>
        </p:txBody>
      </p:sp>
    </p:spTree>
    <p:extLst>
      <p:ext uri="{BB962C8B-B14F-4D97-AF65-F5344CB8AC3E}">
        <p14:creationId xmlns:p14="http://schemas.microsoft.com/office/powerpoint/2010/main" val="190641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28</a:t>
            </a:fld>
            <a:endParaRPr lang="en-NZ"/>
          </a:p>
        </p:txBody>
      </p:sp>
    </p:spTree>
    <p:extLst>
      <p:ext uri="{BB962C8B-B14F-4D97-AF65-F5344CB8AC3E}">
        <p14:creationId xmlns:p14="http://schemas.microsoft.com/office/powerpoint/2010/main" val="173708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29</a:t>
            </a:fld>
            <a:endParaRPr lang="en-NZ"/>
          </a:p>
        </p:txBody>
      </p:sp>
    </p:spTree>
    <p:extLst>
      <p:ext uri="{BB962C8B-B14F-4D97-AF65-F5344CB8AC3E}">
        <p14:creationId xmlns:p14="http://schemas.microsoft.com/office/powerpoint/2010/main" val="24638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34DB988-31D8-4CD4-99A8-0B113C870B59}" type="slidenum">
              <a:rPr lang="en-NZ" smtClean="0"/>
              <a:t>30</a:t>
            </a:fld>
            <a:endParaRPr lang="en-NZ"/>
          </a:p>
        </p:txBody>
      </p:sp>
    </p:spTree>
    <p:extLst>
      <p:ext uri="{BB962C8B-B14F-4D97-AF65-F5344CB8AC3E}">
        <p14:creationId xmlns:p14="http://schemas.microsoft.com/office/powerpoint/2010/main" val="98260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BED5C-79C0-4496-8E41-92393C8EBCA1}" type="slidenum">
              <a:rPr lang="en-US" altLang="en-US"/>
              <a:pPr/>
              <a:t>8</a:t>
            </a:fld>
            <a:endParaRPr lang="en-US" altLang="en-US"/>
          </a:p>
        </p:txBody>
      </p:sp>
      <p:sp>
        <p:nvSpPr>
          <p:cNvPr id="159746" name="Rectangle 2"/>
          <p:cNvSpPr>
            <a:spLocks noGrp="1" noRot="1" noChangeAspect="1" noChangeArrowheads="1" noTextEdit="1"/>
          </p:cNvSpPr>
          <p:nvPr>
            <p:ph type="sldImg"/>
          </p:nvPr>
        </p:nvSpPr>
        <p:spPr>
          <a:xfrm>
            <a:off x="90488" y="744538"/>
            <a:ext cx="6616700" cy="3722687"/>
          </a:xfrm>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386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3B8D4-4A80-472E-BAEB-68AE4AD82FA7}" type="slidenum">
              <a:rPr lang="en-US" altLang="en-US"/>
              <a:pPr/>
              <a:t>9</a:t>
            </a:fld>
            <a:endParaRPr lang="en-US" altLang="en-US"/>
          </a:p>
        </p:txBody>
      </p:sp>
      <p:sp>
        <p:nvSpPr>
          <p:cNvPr id="66562" name="Rectangle 2"/>
          <p:cNvSpPr>
            <a:spLocks noGrp="1" noRot="1" noChangeAspect="1" noChangeArrowheads="1" noTextEdit="1"/>
          </p:cNvSpPr>
          <p:nvPr>
            <p:ph type="sldImg"/>
          </p:nvPr>
        </p:nvSpPr>
        <p:spPr>
          <a:xfrm>
            <a:off x="90488" y="744538"/>
            <a:ext cx="6616700" cy="3722687"/>
          </a:xfrm>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691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C76A3-1A6A-4ABE-87C2-5AA8117F41C3}" type="slidenum">
              <a:rPr lang="en-US" altLang="en-US"/>
              <a:pPr/>
              <a:t>10</a:t>
            </a:fld>
            <a:endParaRPr lang="en-US" altLang="en-US"/>
          </a:p>
        </p:txBody>
      </p:sp>
      <p:sp>
        <p:nvSpPr>
          <p:cNvPr id="67586" name="Rectangle 2"/>
          <p:cNvSpPr>
            <a:spLocks noGrp="1" noRot="1" noChangeAspect="1" noChangeArrowheads="1" noTextEdit="1"/>
          </p:cNvSpPr>
          <p:nvPr>
            <p:ph type="sldImg"/>
          </p:nvPr>
        </p:nvSpPr>
        <p:spPr>
          <a:xfrm>
            <a:off x="90488" y="744538"/>
            <a:ext cx="6616700" cy="3722687"/>
          </a:xfrm>
          <a:ln/>
        </p:spPr>
      </p:sp>
      <p:sp>
        <p:nvSpPr>
          <p:cNvPr id="6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830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C9AC-C050-4238-9E91-E4F34F736EC6}" type="slidenum">
              <a:rPr lang="en-US" altLang="en-US"/>
              <a:pPr/>
              <a:t>11</a:t>
            </a:fld>
            <a:endParaRPr lang="en-US" altLang="en-US"/>
          </a:p>
        </p:txBody>
      </p:sp>
      <p:sp>
        <p:nvSpPr>
          <p:cNvPr id="68610" name="Rectangle 2"/>
          <p:cNvSpPr>
            <a:spLocks noGrp="1" noRot="1" noChangeAspect="1" noChangeArrowheads="1" noTextEdit="1"/>
          </p:cNvSpPr>
          <p:nvPr>
            <p:ph type="sldImg"/>
          </p:nvPr>
        </p:nvSpPr>
        <p:spPr>
          <a:xfrm>
            <a:off x="90488" y="744538"/>
            <a:ext cx="6616700" cy="3722687"/>
          </a:xfrm>
          <a:ln/>
        </p:spPr>
      </p:sp>
      <p:sp>
        <p:nvSpPr>
          <p:cNvPr id="68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4667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9FC9B-D8DB-4E1F-B1CC-D9A532675B67}" type="slidenum">
              <a:rPr lang="en-US" altLang="en-US"/>
              <a:pPr/>
              <a:t>12</a:t>
            </a:fld>
            <a:endParaRPr lang="en-US" altLang="en-US"/>
          </a:p>
        </p:txBody>
      </p:sp>
      <p:sp>
        <p:nvSpPr>
          <p:cNvPr id="69634" name="Rectangle 2"/>
          <p:cNvSpPr>
            <a:spLocks noGrp="1" noRot="1" noChangeAspect="1" noChangeArrowheads="1" noTextEdit="1"/>
          </p:cNvSpPr>
          <p:nvPr>
            <p:ph type="sldImg"/>
          </p:nvPr>
        </p:nvSpPr>
        <p:spPr>
          <a:xfrm>
            <a:off x="90488" y="744538"/>
            <a:ext cx="6616700" cy="3722687"/>
          </a:xfrm>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8022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C4C5A-000F-461C-809F-7D66794985C0}" type="slidenum">
              <a:rPr lang="en-US" altLang="en-US"/>
              <a:pPr/>
              <a:t>13</a:t>
            </a:fld>
            <a:endParaRPr lang="en-US" altLang="en-US"/>
          </a:p>
        </p:txBody>
      </p:sp>
      <p:sp>
        <p:nvSpPr>
          <p:cNvPr id="70658" name="Rectangle 2"/>
          <p:cNvSpPr>
            <a:spLocks noGrp="1" noRot="1" noChangeAspect="1" noChangeArrowheads="1" noTextEdit="1"/>
          </p:cNvSpPr>
          <p:nvPr>
            <p:ph type="sldImg"/>
          </p:nvPr>
        </p:nvSpPr>
        <p:spPr>
          <a:xfrm>
            <a:off x="90488" y="744538"/>
            <a:ext cx="6616700" cy="3722687"/>
          </a:xfrm>
          <a:ln/>
        </p:spPr>
      </p:sp>
      <p:sp>
        <p:nvSpPr>
          <p:cNvPr id="70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696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2B9B3-2E2F-420E-AD04-AFFCD48D4C62}" type="slidenum">
              <a:rPr lang="en-US" altLang="en-US"/>
              <a:pPr/>
              <a:t>14</a:t>
            </a:fld>
            <a:endParaRPr lang="en-US" altLang="en-US"/>
          </a:p>
        </p:txBody>
      </p:sp>
      <p:sp>
        <p:nvSpPr>
          <p:cNvPr id="72706" name="Rectangle 2"/>
          <p:cNvSpPr>
            <a:spLocks noGrp="1" noRot="1" noChangeAspect="1" noChangeArrowheads="1" noTextEdit="1"/>
          </p:cNvSpPr>
          <p:nvPr>
            <p:ph type="sldImg"/>
          </p:nvPr>
        </p:nvSpPr>
        <p:spPr>
          <a:xfrm>
            <a:off x="90488" y="744538"/>
            <a:ext cx="6616700" cy="3722687"/>
          </a:xfrm>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60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2B19-1484-4CB8-8D26-4FFC6EB4CC3D}"/>
              </a:ext>
            </a:extLst>
          </p:cNvPr>
          <p:cNvSpPr>
            <a:spLocks noGrp="1"/>
          </p:cNvSpPr>
          <p:nvPr>
            <p:ph type="ctrTitle"/>
          </p:nvPr>
        </p:nvSpPr>
        <p:spPr>
          <a:xfrm>
            <a:off x="1524000" y="1122363"/>
            <a:ext cx="9144000" cy="2387600"/>
          </a:xfrm>
        </p:spPr>
        <p:txBody>
          <a:bodyPr anchor="b"/>
          <a:lstStyle>
            <a:lvl1pPr algn="ctr">
              <a:defRPr sz="6000">
                <a:solidFill>
                  <a:schemeClr val="tx2"/>
                </a:solidFill>
              </a:defRPr>
            </a:lvl1pPr>
          </a:lstStyle>
          <a:p>
            <a:r>
              <a:rPr lang="en-US"/>
              <a:t>Click to edit Master title style</a:t>
            </a:r>
            <a:endParaRPr lang="en-NZ"/>
          </a:p>
        </p:txBody>
      </p:sp>
      <p:sp>
        <p:nvSpPr>
          <p:cNvPr id="3" name="Subtitle 2">
            <a:extLst>
              <a:ext uri="{FF2B5EF4-FFF2-40B4-BE49-F238E27FC236}">
                <a16:creationId xmlns:a16="http://schemas.microsoft.com/office/drawing/2014/main" id="{F9F23D5C-379B-4D3E-81F9-FA325DC06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6" name="Slide Number Placeholder 5">
            <a:extLst>
              <a:ext uri="{FF2B5EF4-FFF2-40B4-BE49-F238E27FC236}">
                <a16:creationId xmlns:a16="http://schemas.microsoft.com/office/drawing/2014/main" id="{8C820A0B-4858-4181-869A-AA3BA339249D}"/>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259009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6639-55D7-4C42-91AE-D93F170FF469}"/>
              </a:ext>
            </a:extLst>
          </p:cNvPr>
          <p:cNvSpPr>
            <a:spLocks noGrp="1"/>
          </p:cNvSpPr>
          <p:nvPr>
            <p:ph type="title"/>
          </p:nvPr>
        </p:nvSpPr>
        <p:spPr/>
        <p:txBody>
          <a:bodyPr/>
          <a:lstStyle>
            <a:lvl1pPr>
              <a:defRPr>
                <a:solidFill>
                  <a:schemeClr val="tx2"/>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DBE21E1F-76F8-417C-95CF-B6637E1B25A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a:extLst>
              <a:ext uri="{FF2B5EF4-FFF2-40B4-BE49-F238E27FC236}">
                <a16:creationId xmlns:a16="http://schemas.microsoft.com/office/drawing/2014/main" id="{6F9B08D1-4FF6-4C37-BF94-1626EAF7AD07}"/>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397276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E7C8-68B6-40AE-BA18-00E2156DB721}"/>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7E63F31-25A6-43F7-BD39-C4FFF46FC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4497DB0-F69D-4E3F-A01D-65D7765D7A08}"/>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35314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3F9D-9DD1-4ACA-A7F7-F800C9077223}"/>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1B37054-B6B2-46CE-8668-2791C4C477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CDAC581-6516-495B-9E1C-41A46047E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Slide Number Placeholder 6">
            <a:extLst>
              <a:ext uri="{FF2B5EF4-FFF2-40B4-BE49-F238E27FC236}">
                <a16:creationId xmlns:a16="http://schemas.microsoft.com/office/drawing/2014/main" id="{628794DA-64A1-416C-B241-B4311D170219}"/>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107037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A427-BE13-4EC7-B3D6-C028A8CF4D61}"/>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C049DA2-89CD-4E4A-88F4-9D3967A91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D04C5-79D0-42BA-8E9E-559087031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9844B5F-6C0B-460A-ABBD-30EAC18E8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29D1BE-1DDC-4D97-858D-2A75B7B7D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Slide Number Placeholder 8">
            <a:extLst>
              <a:ext uri="{FF2B5EF4-FFF2-40B4-BE49-F238E27FC236}">
                <a16:creationId xmlns:a16="http://schemas.microsoft.com/office/drawing/2014/main" id="{4E282E9C-A2B6-4E86-B602-C88481C458D3}"/>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1820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226-44EE-456C-8093-9EB25DB3CB39}"/>
              </a:ext>
            </a:extLst>
          </p:cNvPr>
          <p:cNvSpPr>
            <a:spLocks noGrp="1"/>
          </p:cNvSpPr>
          <p:nvPr>
            <p:ph type="title"/>
          </p:nvPr>
        </p:nvSpPr>
        <p:spPr/>
        <p:txBody>
          <a:bodyPr/>
          <a:lstStyle>
            <a:lvl1pPr>
              <a:defRPr>
                <a:solidFill>
                  <a:srgbClr val="541E00"/>
                </a:solidFill>
              </a:defRPr>
            </a:lvl1p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30BB4CA2-88B1-4593-BD41-4F1847A94132}"/>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24068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1248B7-BCA2-4FF7-BC20-C4D20A12216D}"/>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38184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7265-12AA-4FC3-BEFE-C109D2D81A68}"/>
              </a:ext>
            </a:extLst>
          </p:cNvPr>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65217AC-2332-455E-8305-64A0C617F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E1B72BF-B05F-4410-B27C-2BF7DCDAE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FD138F-A479-4741-8A09-F663866B350F}"/>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415202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CE1D-DF40-427A-812D-1E8BF2777F34}"/>
              </a:ext>
            </a:extLst>
          </p:cNvPr>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42496CA-79A7-4D2C-BFF0-E5FCB26DA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a:extLst>
              <a:ext uri="{FF2B5EF4-FFF2-40B4-BE49-F238E27FC236}">
                <a16:creationId xmlns:a16="http://schemas.microsoft.com/office/drawing/2014/main" id="{A7989F14-AF03-4FF4-A69C-C4FB4680F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0F92C3A-2234-40AE-88AF-1C3FECEC28B9}"/>
              </a:ext>
            </a:extLst>
          </p:cNvPr>
          <p:cNvSpPr>
            <a:spLocks noGrp="1"/>
          </p:cNvSpPr>
          <p:nvPr>
            <p:ph type="sldNum" sz="quarter" idx="12"/>
          </p:nvPr>
        </p:nvSpPr>
        <p:spPr/>
        <p:txBody>
          <a:bodyPr/>
          <a:lstStyle/>
          <a:p>
            <a:fld id="{01E6E456-3408-4DEC-A5EC-50B06B5A0152}" type="slidenum">
              <a:rPr lang="en-NZ" smtClean="0"/>
              <a:t>‹#›</a:t>
            </a:fld>
            <a:endParaRPr lang="en-NZ"/>
          </a:p>
        </p:txBody>
      </p:sp>
    </p:spTree>
    <p:extLst>
      <p:ext uri="{BB962C8B-B14F-4D97-AF65-F5344CB8AC3E}">
        <p14:creationId xmlns:p14="http://schemas.microsoft.com/office/powerpoint/2010/main" val="402868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ED554-3926-4732-853F-A546237F6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E09C1C06-C3A3-42E9-B44F-0BE6E57C8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Slide Number Placeholder 5">
            <a:extLst>
              <a:ext uri="{FF2B5EF4-FFF2-40B4-BE49-F238E27FC236}">
                <a16:creationId xmlns:a16="http://schemas.microsoft.com/office/drawing/2014/main" id="{294EF426-D743-4507-97CC-9D879F5E2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01E6E456-3408-4DEC-A5EC-50B06B5A0152}" type="slidenum">
              <a:rPr lang="en-NZ" smtClean="0"/>
              <a:pPr/>
              <a:t>‹#›</a:t>
            </a:fld>
            <a:endParaRPr lang="en-NZ"/>
          </a:p>
        </p:txBody>
      </p:sp>
    </p:spTree>
    <p:extLst>
      <p:ext uri="{BB962C8B-B14F-4D97-AF65-F5344CB8AC3E}">
        <p14:creationId xmlns:p14="http://schemas.microsoft.com/office/powerpoint/2010/main" val="334541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541E00"/>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tif"/><Relationship Id="rId4" Type="http://schemas.openxmlformats.org/officeDocument/2006/relationships/image" Target="../media/image34.tif"/></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tif"/><Relationship Id="rId4" Type="http://schemas.openxmlformats.org/officeDocument/2006/relationships/image" Target="../media/image34.t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7ACA9BB-8FF5-9D02-6EEC-D4619FB62FBF}"/>
              </a:ext>
            </a:extLst>
          </p:cNvPr>
          <p:cNvGrpSpPr>
            <a:grpSpLocks noChangeAspect="1"/>
          </p:cNvGrpSpPr>
          <p:nvPr/>
        </p:nvGrpSpPr>
        <p:grpSpPr>
          <a:xfrm>
            <a:off x="10497922" y="5196075"/>
            <a:ext cx="2097275" cy="1980728"/>
            <a:chOff x="7947947" y="4005507"/>
            <a:chExt cx="1487965" cy="1405277"/>
          </a:xfrm>
        </p:grpSpPr>
        <p:grpSp>
          <p:nvGrpSpPr>
            <p:cNvPr id="11" name="Group 10">
              <a:extLst>
                <a:ext uri="{FF2B5EF4-FFF2-40B4-BE49-F238E27FC236}">
                  <a16:creationId xmlns:a16="http://schemas.microsoft.com/office/drawing/2014/main" id="{BE342674-8664-C002-35AA-68AB72A50117}"/>
                </a:ext>
              </a:extLst>
            </p:cNvPr>
            <p:cNvGrpSpPr/>
            <p:nvPr/>
          </p:nvGrpSpPr>
          <p:grpSpPr>
            <a:xfrm>
              <a:off x="7947947" y="4200718"/>
              <a:ext cx="1487965" cy="954500"/>
              <a:chOff x="7947947" y="4200718"/>
              <a:chExt cx="1487965" cy="954500"/>
            </a:xfrm>
          </p:grpSpPr>
          <p:sp>
            <p:nvSpPr>
              <p:cNvPr id="13" name="Right Triangle 12">
                <a:extLst>
                  <a:ext uri="{FF2B5EF4-FFF2-40B4-BE49-F238E27FC236}">
                    <a16:creationId xmlns:a16="http://schemas.microsoft.com/office/drawing/2014/main" id="{7DC7592C-BCE9-412A-E7D3-23C5FE98806E}"/>
                  </a:ext>
                </a:extLst>
              </p:cNvPr>
              <p:cNvSpPr/>
              <p:nvPr/>
            </p:nvSpPr>
            <p:spPr>
              <a:xfrm rot="16200000">
                <a:off x="8194876" y="4198142"/>
                <a:ext cx="954500" cy="9596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CDE21E-765D-E1A3-AE83-4386B99C2A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99567" y="4693260"/>
                <a:ext cx="365509" cy="388402"/>
              </a:xfrm>
              <a:prstGeom prst="rect">
                <a:avLst/>
              </a:prstGeom>
            </p:spPr>
          </p:pic>
          <p:sp>
            <p:nvSpPr>
              <p:cNvPr id="15" name="Rectangle 9">
                <a:extLst>
                  <a:ext uri="{FF2B5EF4-FFF2-40B4-BE49-F238E27FC236}">
                    <a16:creationId xmlns:a16="http://schemas.microsoft.com/office/drawing/2014/main" id="{793C7564-04C3-7931-9E80-FD4D379DFB3F}"/>
                  </a:ext>
                </a:extLst>
              </p:cNvPr>
              <p:cNvSpPr/>
              <p:nvPr/>
            </p:nvSpPr>
            <p:spPr>
              <a:xfrm rot="18900000" flipH="1" flipV="1">
                <a:off x="7947947" y="4644090"/>
                <a:ext cx="1487965" cy="106604"/>
              </a:xfrm>
              <a:custGeom>
                <a:avLst/>
                <a:gdLst>
                  <a:gd name="connsiteX0" fmla="*/ 0 w 1487965"/>
                  <a:gd name="connsiteY0" fmla="*/ 0 h 106265"/>
                  <a:gd name="connsiteX1" fmla="*/ 1487965 w 1487965"/>
                  <a:gd name="connsiteY1" fmla="*/ 0 h 106265"/>
                  <a:gd name="connsiteX2" fmla="*/ 1487965 w 1487965"/>
                  <a:gd name="connsiteY2" fmla="*/ 106265 h 106265"/>
                  <a:gd name="connsiteX3" fmla="*/ 0 w 1487965"/>
                  <a:gd name="connsiteY3" fmla="*/ 106265 h 106265"/>
                  <a:gd name="connsiteX4" fmla="*/ 0 w 1487965"/>
                  <a:gd name="connsiteY4" fmla="*/ 0 h 106265"/>
                  <a:gd name="connsiteX0" fmla="*/ 96987 w 1487965"/>
                  <a:gd name="connsiteY0" fmla="*/ 0 h 106604"/>
                  <a:gd name="connsiteX1" fmla="*/ 1487965 w 1487965"/>
                  <a:gd name="connsiteY1" fmla="*/ 339 h 106604"/>
                  <a:gd name="connsiteX2" fmla="*/ 1487965 w 1487965"/>
                  <a:gd name="connsiteY2" fmla="*/ 106604 h 106604"/>
                  <a:gd name="connsiteX3" fmla="*/ 0 w 1487965"/>
                  <a:gd name="connsiteY3" fmla="*/ 106604 h 106604"/>
                  <a:gd name="connsiteX4" fmla="*/ 96987 w 1487965"/>
                  <a:gd name="connsiteY4" fmla="*/ 0 h 106604"/>
                  <a:gd name="connsiteX0" fmla="*/ 96987 w 1487965"/>
                  <a:gd name="connsiteY0" fmla="*/ 0 h 106604"/>
                  <a:gd name="connsiteX1" fmla="*/ 1401755 w 1487965"/>
                  <a:gd name="connsiteY1" fmla="*/ 641 h 106604"/>
                  <a:gd name="connsiteX2" fmla="*/ 1487965 w 1487965"/>
                  <a:gd name="connsiteY2" fmla="*/ 106604 h 106604"/>
                  <a:gd name="connsiteX3" fmla="*/ 0 w 1487965"/>
                  <a:gd name="connsiteY3" fmla="*/ 106604 h 106604"/>
                  <a:gd name="connsiteX4" fmla="*/ 96987 w 1487965"/>
                  <a:gd name="connsiteY4" fmla="*/ 0 h 106604"/>
                  <a:gd name="connsiteX0" fmla="*/ 96987 w 1487965"/>
                  <a:gd name="connsiteY0" fmla="*/ 0 h 106604"/>
                  <a:gd name="connsiteX1" fmla="*/ 1380202 w 1487965"/>
                  <a:gd name="connsiteY1" fmla="*/ 717 h 106604"/>
                  <a:gd name="connsiteX2" fmla="*/ 1487965 w 1487965"/>
                  <a:gd name="connsiteY2" fmla="*/ 106604 h 106604"/>
                  <a:gd name="connsiteX3" fmla="*/ 0 w 1487965"/>
                  <a:gd name="connsiteY3" fmla="*/ 106604 h 106604"/>
                  <a:gd name="connsiteX4" fmla="*/ 96987 w 1487965"/>
                  <a:gd name="connsiteY4" fmla="*/ 0 h 10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65" h="106604">
                    <a:moveTo>
                      <a:pt x="96987" y="0"/>
                    </a:moveTo>
                    <a:lnTo>
                      <a:pt x="1380202" y="717"/>
                    </a:lnTo>
                    <a:lnTo>
                      <a:pt x="1487965" y="106604"/>
                    </a:lnTo>
                    <a:lnTo>
                      <a:pt x="0" y="106604"/>
                    </a:lnTo>
                    <a:lnTo>
                      <a:pt x="96987" y="0"/>
                    </a:lnTo>
                    <a:close/>
                  </a:path>
                </a:pathLst>
              </a:custGeom>
              <a:solidFill>
                <a:srgbClr val="673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E9F56B6-D604-2190-C377-38D6226DD5E4}"/>
                </a:ext>
              </a:extLst>
            </p:cNvPr>
            <p:cNvSpPr txBox="1"/>
            <p:nvPr/>
          </p:nvSpPr>
          <p:spPr>
            <a:xfrm rot="18898328">
              <a:off x="7977598" y="4634449"/>
              <a:ext cx="1405277" cy="147393"/>
            </a:xfrm>
            <a:prstGeom prst="rect">
              <a:avLst/>
            </a:prstGeom>
            <a:noFill/>
          </p:spPr>
          <p:txBody>
            <a:bodyPr wrap="square" rtlCol="0" anchor="ctr">
              <a:spAutoFit/>
            </a:bodyPr>
            <a:lstStyle/>
            <a:p>
              <a:pPr algn="ctr"/>
              <a:r>
                <a:rPr lang="en-US" sz="750" b="1" dirty="0">
                  <a:solidFill>
                    <a:schemeClr val="bg1"/>
                  </a:solidFill>
                  <a:latin typeface="Roboto Slab" pitchFamily="2" charset="0"/>
                  <a:ea typeface="Roboto Slab" pitchFamily="2" charset="0"/>
                </a:rPr>
                <a:t>To T</a:t>
              </a:r>
              <a:r>
                <a:rPr lang="mi-NZ" sz="750" b="1" dirty="0">
                  <a:solidFill>
                    <a:schemeClr val="bg1"/>
                  </a:solidFill>
                  <a:latin typeface="Roboto Slab" pitchFamily="2" charset="0"/>
                  <a:ea typeface="Roboto Slab" pitchFamily="2" charset="0"/>
                </a:rPr>
                <a:t>ātou Whakapono Our Faith  </a:t>
              </a:r>
              <a:endParaRPr lang="en-US" sz="750" b="1" dirty="0">
                <a:solidFill>
                  <a:schemeClr val="bg1"/>
                </a:solidFill>
                <a:latin typeface="Roboto Slab" pitchFamily="2" charset="0"/>
                <a:ea typeface="Roboto Slab" pitchFamily="2" charset="0"/>
              </a:endParaRPr>
            </a:p>
          </p:txBody>
        </p:sp>
      </p:grpSp>
      <p:sp>
        <p:nvSpPr>
          <p:cNvPr id="2" name="Title 1">
            <a:extLst>
              <a:ext uri="{FF2B5EF4-FFF2-40B4-BE49-F238E27FC236}">
                <a16:creationId xmlns:a16="http://schemas.microsoft.com/office/drawing/2014/main" id="{84AD3622-0C5B-48EF-EE8B-B245195FBDC6}"/>
              </a:ext>
            </a:extLst>
          </p:cNvPr>
          <p:cNvSpPr>
            <a:spLocks noGrp="1"/>
          </p:cNvSpPr>
          <p:nvPr>
            <p:ph type="ctrTitle"/>
          </p:nvPr>
        </p:nvSpPr>
        <p:spPr/>
        <p:txBody>
          <a:bodyPr/>
          <a:lstStyle/>
          <a:p>
            <a:endParaRPr lang="en-NZ" dirty="0"/>
          </a:p>
        </p:txBody>
      </p:sp>
      <p:sp>
        <p:nvSpPr>
          <p:cNvPr id="3" name="Subtitle 2">
            <a:extLst>
              <a:ext uri="{FF2B5EF4-FFF2-40B4-BE49-F238E27FC236}">
                <a16:creationId xmlns:a16="http://schemas.microsoft.com/office/drawing/2014/main" id="{1363736B-FB64-D38C-B4F3-5C559A190786}"/>
              </a:ext>
            </a:extLst>
          </p:cNvPr>
          <p:cNvSpPr>
            <a:spLocks noGrp="1"/>
          </p:cNvSpPr>
          <p:nvPr>
            <p:ph type="subTitle" idx="1"/>
          </p:nvPr>
        </p:nvSpPr>
        <p:spPr/>
        <p:txBody>
          <a:bodyPr/>
          <a:lstStyle/>
          <a:p>
            <a:endParaRPr lang="en-NZ"/>
          </a:p>
        </p:txBody>
      </p:sp>
      <p:pic>
        <p:nvPicPr>
          <p:cNvPr id="5" name="Picture 4">
            <a:extLst>
              <a:ext uri="{FF2B5EF4-FFF2-40B4-BE49-F238E27FC236}">
                <a16:creationId xmlns:a16="http://schemas.microsoft.com/office/drawing/2014/main" id="{2755CB0B-7A3E-EA46-A6F1-FC484333E455}"/>
              </a:ext>
            </a:extLst>
          </p:cNvPr>
          <p:cNvPicPr>
            <a:picLocks noChangeAspect="1"/>
          </p:cNvPicPr>
          <p:nvPr/>
        </p:nvPicPr>
        <p:blipFill>
          <a:blip r:embed="rId3"/>
          <a:stretch>
            <a:fillRect/>
          </a:stretch>
        </p:blipFill>
        <p:spPr>
          <a:xfrm>
            <a:off x="0" y="1719872"/>
            <a:ext cx="12192000" cy="3418256"/>
          </a:xfrm>
          <a:prstGeom prst="rect">
            <a:avLst/>
          </a:prstGeom>
        </p:spPr>
      </p:pic>
      <p:sp>
        <p:nvSpPr>
          <p:cNvPr id="6" name="TextBox 5">
            <a:extLst>
              <a:ext uri="{FF2B5EF4-FFF2-40B4-BE49-F238E27FC236}">
                <a16:creationId xmlns:a16="http://schemas.microsoft.com/office/drawing/2014/main" id="{6BA35A0A-6A44-2A0B-466E-D653343227BE}"/>
              </a:ext>
            </a:extLst>
          </p:cNvPr>
          <p:cNvSpPr txBox="1"/>
          <p:nvPr/>
        </p:nvSpPr>
        <p:spPr>
          <a:xfrm>
            <a:off x="1524000" y="4953462"/>
            <a:ext cx="1066800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symposium with Fr Merv </a:t>
            </a:r>
            <a:r>
              <a:rPr lang="en-US" dirty="0">
                <a:latin typeface="Calibri" panose="020F0502020204030204" pitchFamily="34" charset="0"/>
                <a:ea typeface="Calibri" panose="020F0502020204030204" pitchFamily="34" charset="0"/>
              </a:rPr>
              <a:t>D</a:t>
            </a:r>
            <a:r>
              <a:rPr lang="en-US" sz="1800" dirty="0">
                <a:effectLst/>
                <a:latin typeface="Calibri" panose="020F0502020204030204" pitchFamily="34" charset="0"/>
                <a:ea typeface="Calibri" panose="020F0502020204030204" pitchFamily="34" charset="0"/>
              </a:rPr>
              <a:t>uffy SM, Lecturer in Theology at Te Kupenga – Catholic Theological College </a:t>
            </a:r>
            <a:endParaRPr lang="en-NZ" dirty="0"/>
          </a:p>
        </p:txBody>
      </p:sp>
      <p:pic>
        <p:nvPicPr>
          <p:cNvPr id="7" name="Picture 6">
            <a:extLst>
              <a:ext uri="{FF2B5EF4-FFF2-40B4-BE49-F238E27FC236}">
                <a16:creationId xmlns:a16="http://schemas.microsoft.com/office/drawing/2014/main" id="{DA555C6B-D7E4-827E-425F-9339B26C8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293" y="5645197"/>
            <a:ext cx="997413" cy="997413"/>
          </a:xfrm>
          <a:prstGeom prst="rect">
            <a:avLst/>
          </a:prstGeom>
        </p:spPr>
      </p:pic>
      <p:pic>
        <p:nvPicPr>
          <p:cNvPr id="8" name="Picture 7">
            <a:extLst>
              <a:ext uri="{FF2B5EF4-FFF2-40B4-BE49-F238E27FC236}">
                <a16:creationId xmlns:a16="http://schemas.microsoft.com/office/drawing/2014/main" id="{EEE34851-C7F0-92ED-B513-75092D23B0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8564" y="-148623"/>
            <a:ext cx="2589674" cy="3028912"/>
          </a:xfrm>
          <a:prstGeom prst="rect">
            <a:avLst/>
          </a:prstGeom>
        </p:spPr>
      </p:pic>
    </p:spTree>
    <p:extLst>
      <p:ext uri="{BB962C8B-B14F-4D97-AF65-F5344CB8AC3E}">
        <p14:creationId xmlns:p14="http://schemas.microsoft.com/office/powerpoint/2010/main" val="211239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NZ" altLang="en-US"/>
              <a:t>Three Ideas that are different but connected</a:t>
            </a:r>
            <a:endParaRPr lang="en-US" altLang="en-US"/>
          </a:p>
        </p:txBody>
      </p:sp>
      <p:sp>
        <p:nvSpPr>
          <p:cNvPr id="64515" name="AutoShape 3"/>
          <p:cNvSpPr>
            <a:spLocks noChangeArrowheads="1"/>
          </p:cNvSpPr>
          <p:nvPr/>
        </p:nvSpPr>
        <p:spPr bwMode="auto">
          <a:xfrm>
            <a:off x="5735638" y="1125538"/>
            <a:ext cx="2087562" cy="2952750"/>
          </a:xfrm>
          <a:prstGeom prst="downArrow">
            <a:avLst>
              <a:gd name="adj1" fmla="val 50000"/>
              <a:gd name="adj2" fmla="val 35361"/>
            </a:avLst>
          </a:prstGeom>
          <a:solidFill>
            <a:srgbClr val="A1DAD2"/>
          </a:solidFill>
          <a:ln w="9525">
            <a:solidFill>
              <a:schemeClr val="tx1"/>
            </a:solidFill>
            <a:miter lim="800000"/>
            <a:headEnd/>
            <a:tailEnd/>
          </a:ln>
          <a:effectLst/>
        </p:spPr>
        <p:txBody>
          <a:bodyPr vert="eaVert" wrap="none" anchor="ctr"/>
          <a:lstStyle/>
          <a:p>
            <a:pPr algn="ctr"/>
            <a:r>
              <a:rPr lang="en-NZ" altLang="en-US" sz="3600"/>
              <a:t>Revelation</a:t>
            </a:r>
            <a:endParaRPr lang="en-US" altLang="en-US" sz="3600"/>
          </a:p>
        </p:txBody>
      </p:sp>
      <p:sp>
        <p:nvSpPr>
          <p:cNvPr id="64516" name="AutoShape 4"/>
          <p:cNvSpPr>
            <a:spLocks noChangeArrowheads="1"/>
          </p:cNvSpPr>
          <p:nvPr/>
        </p:nvSpPr>
        <p:spPr bwMode="auto">
          <a:xfrm>
            <a:off x="5664200" y="4437064"/>
            <a:ext cx="2305050" cy="18002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1DAD2"/>
          </a:solidFill>
          <a:ln w="9525">
            <a:solidFill>
              <a:schemeClr val="tx1"/>
            </a:solidFill>
            <a:miter lim="800000"/>
            <a:headEnd/>
            <a:tailEnd/>
          </a:ln>
          <a:effectLst/>
        </p:spPr>
        <p:txBody>
          <a:bodyPr wrap="none" anchor="ctr"/>
          <a:lstStyle/>
          <a:p>
            <a:pPr algn="ctr"/>
            <a:r>
              <a:rPr lang="en-NZ" altLang="en-US" sz="3600"/>
              <a:t>Faith</a:t>
            </a:r>
            <a:endParaRPr lang="en-US" altLang="en-US" sz="3600"/>
          </a:p>
        </p:txBody>
      </p:sp>
      <p:grpSp>
        <p:nvGrpSpPr>
          <p:cNvPr id="64517" name="Group 5"/>
          <p:cNvGrpSpPr>
            <a:grpSpLocks/>
          </p:cNvGrpSpPr>
          <p:nvPr/>
        </p:nvGrpSpPr>
        <p:grpSpPr bwMode="auto">
          <a:xfrm>
            <a:off x="7319964" y="1751013"/>
            <a:ext cx="3348037" cy="2963862"/>
            <a:chOff x="3651" y="1103"/>
            <a:chExt cx="2109" cy="1867"/>
          </a:xfrm>
        </p:grpSpPr>
        <p:pic>
          <p:nvPicPr>
            <p:cNvPr id="64518" name="Picture 6" descr="balln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1103"/>
              <a:ext cx="2109" cy="1867"/>
            </a:xfrm>
            <a:prstGeom prst="rect">
              <a:avLst/>
            </a:prstGeom>
            <a:noFill/>
            <a:extLst>
              <a:ext uri="{909E8E84-426E-40DD-AFC4-6F175D3DCCD1}">
                <a14:hiddenFill xmlns:a14="http://schemas.microsoft.com/office/drawing/2010/main">
                  <a:solidFill>
                    <a:srgbClr val="FFFFFF"/>
                  </a:solidFill>
                </a14:hiddenFill>
              </a:ext>
            </a:extLst>
          </p:spPr>
        </p:pic>
        <p:sp>
          <p:nvSpPr>
            <p:cNvPr id="64519" name="Text Box 7"/>
            <p:cNvSpPr txBox="1">
              <a:spLocks noChangeArrowheads="1"/>
            </p:cNvSpPr>
            <p:nvPr/>
          </p:nvSpPr>
          <p:spPr bwMode="auto">
            <a:xfrm>
              <a:off x="4150" y="1570"/>
              <a:ext cx="139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3600"/>
                <a:t>Theology</a:t>
              </a:r>
              <a:endParaRPr lang="en-US" altLang="en-US" sz="3600"/>
            </a:p>
          </p:txBody>
        </p:sp>
      </p:grpSp>
      <p:sp>
        <p:nvSpPr>
          <p:cNvPr id="64520" name="Rectangle 8"/>
          <p:cNvSpPr>
            <a:spLocks noGrp="1" noChangeArrowheads="1"/>
          </p:cNvSpPr>
          <p:nvPr>
            <p:ph type="body" idx="1"/>
          </p:nvPr>
        </p:nvSpPr>
        <p:spPr>
          <a:xfrm>
            <a:off x="693737" y="1935162"/>
            <a:ext cx="5583238" cy="4637087"/>
          </a:xfrm>
          <a:noFill/>
          <a:ln/>
        </p:spPr>
        <p:txBody>
          <a:bodyPr/>
          <a:lstStyle/>
          <a:p>
            <a:pPr>
              <a:lnSpc>
                <a:spcPct val="100000"/>
              </a:lnSpc>
            </a:pPr>
            <a:r>
              <a:rPr lang="en-NZ" altLang="en-US" sz="2400" dirty="0"/>
              <a:t>Revelation is received in faith</a:t>
            </a:r>
          </a:p>
          <a:p>
            <a:pPr lvl="1">
              <a:lnSpc>
                <a:spcPct val="100000"/>
              </a:lnSpc>
            </a:pPr>
            <a:r>
              <a:rPr lang="en-NZ" altLang="en-US" dirty="0"/>
              <a:t>God’s truths are revealed </a:t>
            </a:r>
            <a:br>
              <a:rPr lang="en-NZ" altLang="en-US" dirty="0"/>
            </a:br>
            <a:r>
              <a:rPr lang="en-NZ" altLang="en-US" dirty="0"/>
              <a:t>to SOMEONE with faith</a:t>
            </a:r>
          </a:p>
          <a:p>
            <a:pPr lvl="1">
              <a:lnSpc>
                <a:spcPct val="100000"/>
              </a:lnSpc>
            </a:pPr>
            <a:r>
              <a:rPr lang="en-NZ" altLang="en-US" dirty="0"/>
              <a:t>Revelation is communication</a:t>
            </a:r>
          </a:p>
          <a:p>
            <a:pPr lvl="2">
              <a:lnSpc>
                <a:spcPct val="100000"/>
              </a:lnSpc>
            </a:pPr>
            <a:r>
              <a:rPr lang="en-NZ" altLang="en-US" dirty="0"/>
              <a:t>It needs a hearer as well as a speaker</a:t>
            </a:r>
          </a:p>
          <a:p>
            <a:pPr lvl="1">
              <a:lnSpc>
                <a:spcPct val="100000"/>
              </a:lnSpc>
            </a:pPr>
            <a:r>
              <a:rPr lang="en-NZ" altLang="en-US" dirty="0"/>
              <a:t>If no one believes nothing </a:t>
            </a:r>
            <a:br>
              <a:rPr lang="en-NZ" altLang="en-US" dirty="0"/>
            </a:br>
            <a:r>
              <a:rPr lang="en-NZ" altLang="en-US" dirty="0"/>
              <a:t>is revealed</a:t>
            </a:r>
          </a:p>
          <a:p>
            <a:pPr lvl="1">
              <a:lnSpc>
                <a:spcPct val="100000"/>
              </a:lnSpc>
            </a:pPr>
            <a:r>
              <a:rPr lang="en-NZ" altLang="en-US" dirty="0"/>
              <a:t>Faith is usually supported by a community</a:t>
            </a:r>
          </a:p>
          <a:p>
            <a:pPr lvl="1">
              <a:lnSpc>
                <a:spcPct val="100000"/>
              </a:lnSpc>
            </a:pPr>
            <a:r>
              <a:rPr lang="en-NZ" altLang="en-US" dirty="0"/>
              <a:t>Faith, too, is a gift from God</a:t>
            </a:r>
            <a:endParaRPr lang="en-NZ" altLang="en-US" sz="2000" dirty="0"/>
          </a:p>
        </p:txBody>
      </p:sp>
      <p:grpSp>
        <p:nvGrpSpPr>
          <p:cNvPr id="2" name="Group 1">
            <a:extLst>
              <a:ext uri="{FF2B5EF4-FFF2-40B4-BE49-F238E27FC236}">
                <a16:creationId xmlns:a16="http://schemas.microsoft.com/office/drawing/2014/main" id="{9DF72C03-8062-3D4A-3E85-8AC8958EBEBB}"/>
              </a:ext>
            </a:extLst>
          </p:cNvPr>
          <p:cNvGrpSpPr/>
          <p:nvPr/>
        </p:nvGrpSpPr>
        <p:grpSpPr>
          <a:xfrm>
            <a:off x="0" y="1631341"/>
            <a:ext cx="4476750" cy="119672"/>
            <a:chOff x="-857250" y="1346704"/>
            <a:chExt cx="4476750" cy="119672"/>
          </a:xfrm>
        </p:grpSpPr>
        <p:cxnSp>
          <p:nvCxnSpPr>
            <p:cNvPr id="3" name="Straight Connector 2">
              <a:extLst>
                <a:ext uri="{FF2B5EF4-FFF2-40B4-BE49-F238E27FC236}">
                  <a16:creationId xmlns:a16="http://schemas.microsoft.com/office/drawing/2014/main" id="{7B36E366-20B9-3713-1870-CD2EA7DE9702}"/>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72C54D8-7359-4D46-4F94-02FF65A8D6D5}"/>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20">
                                            <p:txEl>
                                              <p:pRg st="1" end="1"/>
                                            </p:txEl>
                                          </p:spTgt>
                                        </p:tgtEl>
                                        <p:attrNameLst>
                                          <p:attrName>style.visibility</p:attrName>
                                        </p:attrNameLst>
                                      </p:cBhvr>
                                      <p:to>
                                        <p:strVal val="visible"/>
                                      </p:to>
                                    </p:set>
                                    <p:anim calcmode="lin" valueType="num">
                                      <p:cBhvr additive="base">
                                        <p:cTn id="7" dur="500" fill="hold"/>
                                        <p:tgtEl>
                                          <p:spTgt spid="645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20">
                                            <p:txEl>
                                              <p:pRg st="2" end="2"/>
                                            </p:txEl>
                                          </p:spTgt>
                                        </p:tgtEl>
                                        <p:attrNameLst>
                                          <p:attrName>style.visibility</p:attrName>
                                        </p:attrNameLst>
                                      </p:cBhvr>
                                      <p:to>
                                        <p:strVal val="visible"/>
                                      </p:to>
                                    </p:set>
                                    <p:anim calcmode="lin" valueType="num">
                                      <p:cBhvr additive="base">
                                        <p:cTn id="13" dur="500" fill="hold"/>
                                        <p:tgtEl>
                                          <p:spTgt spid="645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20">
                                            <p:txEl>
                                              <p:pRg st="3" end="3"/>
                                            </p:txEl>
                                          </p:spTgt>
                                        </p:tgtEl>
                                        <p:attrNameLst>
                                          <p:attrName>style.visibility</p:attrName>
                                        </p:attrNameLst>
                                      </p:cBhvr>
                                      <p:to>
                                        <p:strVal val="visible"/>
                                      </p:to>
                                    </p:set>
                                    <p:anim calcmode="lin" valueType="num">
                                      <p:cBhvr additive="base">
                                        <p:cTn id="19" dur="500" fill="hold"/>
                                        <p:tgtEl>
                                          <p:spTgt spid="645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20">
                                            <p:txEl>
                                              <p:pRg st="4" end="4"/>
                                            </p:txEl>
                                          </p:spTgt>
                                        </p:tgtEl>
                                        <p:attrNameLst>
                                          <p:attrName>style.visibility</p:attrName>
                                        </p:attrNameLst>
                                      </p:cBhvr>
                                      <p:to>
                                        <p:strVal val="visible"/>
                                      </p:to>
                                    </p:set>
                                    <p:anim calcmode="lin" valueType="num">
                                      <p:cBhvr additive="base">
                                        <p:cTn id="25" dur="500" fill="hold"/>
                                        <p:tgtEl>
                                          <p:spTgt spid="645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20">
                                            <p:txEl>
                                              <p:pRg st="5" end="5"/>
                                            </p:txEl>
                                          </p:spTgt>
                                        </p:tgtEl>
                                        <p:attrNameLst>
                                          <p:attrName>style.visibility</p:attrName>
                                        </p:attrNameLst>
                                      </p:cBhvr>
                                      <p:to>
                                        <p:strVal val="visible"/>
                                      </p:to>
                                    </p:set>
                                    <p:anim calcmode="lin" valueType="num">
                                      <p:cBhvr additive="base">
                                        <p:cTn id="31" dur="500" fill="hold"/>
                                        <p:tgtEl>
                                          <p:spTgt spid="645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520">
                                            <p:txEl>
                                              <p:pRg st="6" end="6"/>
                                            </p:txEl>
                                          </p:spTgt>
                                        </p:tgtEl>
                                        <p:attrNameLst>
                                          <p:attrName>style.visibility</p:attrName>
                                        </p:attrNameLst>
                                      </p:cBhvr>
                                      <p:to>
                                        <p:strVal val="visible"/>
                                      </p:to>
                                    </p:set>
                                    <p:anim calcmode="lin" valueType="num">
                                      <p:cBhvr additive="base">
                                        <p:cTn id="37" dur="500" fill="hold"/>
                                        <p:tgtEl>
                                          <p:spTgt spid="6452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7" name="Picture 11" desc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14" y="3613150"/>
            <a:ext cx="1881187" cy="3244850"/>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2"/>
          <p:cNvSpPr>
            <a:spLocks noGrp="1" noChangeArrowheads="1"/>
          </p:cNvSpPr>
          <p:nvPr>
            <p:ph type="title"/>
          </p:nvPr>
        </p:nvSpPr>
        <p:spPr/>
        <p:txBody>
          <a:bodyPr/>
          <a:lstStyle/>
          <a:p>
            <a:r>
              <a:rPr lang="en-NZ" altLang="en-US"/>
              <a:t>Three Ideas that are different but connected</a:t>
            </a:r>
            <a:endParaRPr lang="en-US" altLang="en-US"/>
          </a:p>
        </p:txBody>
      </p:sp>
      <p:sp>
        <p:nvSpPr>
          <p:cNvPr id="65539" name="AutoShape 3"/>
          <p:cNvSpPr>
            <a:spLocks noChangeArrowheads="1"/>
          </p:cNvSpPr>
          <p:nvPr/>
        </p:nvSpPr>
        <p:spPr bwMode="auto">
          <a:xfrm>
            <a:off x="5735638" y="1125538"/>
            <a:ext cx="2087562" cy="2952750"/>
          </a:xfrm>
          <a:prstGeom prst="downArrow">
            <a:avLst>
              <a:gd name="adj1" fmla="val 50000"/>
              <a:gd name="adj2" fmla="val 35361"/>
            </a:avLst>
          </a:prstGeom>
          <a:solidFill>
            <a:srgbClr val="A1DAD2"/>
          </a:solidFill>
          <a:ln w="9525">
            <a:solidFill>
              <a:schemeClr val="tx1"/>
            </a:solidFill>
            <a:miter lim="800000"/>
            <a:headEnd/>
            <a:tailEnd/>
          </a:ln>
          <a:effectLst/>
        </p:spPr>
        <p:txBody>
          <a:bodyPr vert="eaVert" wrap="none" anchor="ctr"/>
          <a:lstStyle/>
          <a:p>
            <a:pPr algn="ctr"/>
            <a:r>
              <a:rPr lang="en-NZ" altLang="en-US" sz="3600"/>
              <a:t>Revelation</a:t>
            </a:r>
            <a:endParaRPr lang="en-US" altLang="en-US" sz="3600"/>
          </a:p>
        </p:txBody>
      </p:sp>
      <p:sp>
        <p:nvSpPr>
          <p:cNvPr id="65540" name="AutoShape 4"/>
          <p:cNvSpPr>
            <a:spLocks noChangeArrowheads="1"/>
          </p:cNvSpPr>
          <p:nvPr/>
        </p:nvSpPr>
        <p:spPr bwMode="auto">
          <a:xfrm>
            <a:off x="5664200" y="4437064"/>
            <a:ext cx="2305050" cy="18002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1DAD2"/>
          </a:solidFill>
          <a:ln w="9525">
            <a:solidFill>
              <a:schemeClr val="tx1"/>
            </a:solidFill>
            <a:miter lim="800000"/>
            <a:headEnd/>
            <a:tailEnd/>
          </a:ln>
          <a:effectLst/>
        </p:spPr>
        <p:txBody>
          <a:bodyPr wrap="none" anchor="ctr"/>
          <a:lstStyle/>
          <a:p>
            <a:pPr algn="ctr"/>
            <a:r>
              <a:rPr lang="en-NZ" altLang="en-US" sz="3600"/>
              <a:t>Faith</a:t>
            </a:r>
            <a:endParaRPr lang="en-US" altLang="en-US" sz="3600"/>
          </a:p>
        </p:txBody>
      </p:sp>
      <p:grpSp>
        <p:nvGrpSpPr>
          <p:cNvPr id="65541" name="Group 5"/>
          <p:cNvGrpSpPr>
            <a:grpSpLocks/>
          </p:cNvGrpSpPr>
          <p:nvPr/>
        </p:nvGrpSpPr>
        <p:grpSpPr bwMode="auto">
          <a:xfrm>
            <a:off x="7319964" y="1751013"/>
            <a:ext cx="3348037" cy="2963862"/>
            <a:chOff x="3651" y="1103"/>
            <a:chExt cx="2109" cy="1867"/>
          </a:xfrm>
        </p:grpSpPr>
        <p:pic>
          <p:nvPicPr>
            <p:cNvPr id="65542" name="Picture 6" descr="balln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1103"/>
              <a:ext cx="2109" cy="1867"/>
            </a:xfrm>
            <a:prstGeom prst="rect">
              <a:avLst/>
            </a:prstGeom>
            <a:noFill/>
            <a:extLst>
              <a:ext uri="{909E8E84-426E-40DD-AFC4-6F175D3DCCD1}">
                <a14:hiddenFill xmlns:a14="http://schemas.microsoft.com/office/drawing/2010/main">
                  <a:solidFill>
                    <a:srgbClr val="FFFFFF"/>
                  </a:solidFill>
                </a14:hiddenFill>
              </a:ext>
            </a:extLst>
          </p:spPr>
        </p:pic>
        <p:sp>
          <p:nvSpPr>
            <p:cNvPr id="65543" name="Text Box 7"/>
            <p:cNvSpPr txBox="1">
              <a:spLocks noChangeArrowheads="1"/>
            </p:cNvSpPr>
            <p:nvPr/>
          </p:nvSpPr>
          <p:spPr bwMode="auto">
            <a:xfrm>
              <a:off x="4150" y="1570"/>
              <a:ext cx="139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3600"/>
                <a:t>Theology</a:t>
              </a:r>
              <a:endParaRPr lang="en-US" altLang="en-US" sz="3600"/>
            </a:p>
          </p:txBody>
        </p:sp>
      </p:grpSp>
      <p:sp>
        <p:nvSpPr>
          <p:cNvPr id="65544" name="Rectangle 8"/>
          <p:cNvSpPr>
            <a:spLocks noGrp="1" noChangeArrowheads="1"/>
          </p:cNvSpPr>
          <p:nvPr>
            <p:ph type="body" idx="1"/>
          </p:nvPr>
        </p:nvSpPr>
        <p:spPr>
          <a:xfrm>
            <a:off x="885825" y="2075657"/>
            <a:ext cx="4897438" cy="4114800"/>
          </a:xfrm>
          <a:noFill/>
          <a:ln/>
        </p:spPr>
        <p:txBody>
          <a:bodyPr/>
          <a:lstStyle/>
          <a:p>
            <a:pPr>
              <a:lnSpc>
                <a:spcPct val="100000"/>
              </a:lnSpc>
            </a:pPr>
            <a:r>
              <a:rPr lang="en-NZ" altLang="en-US" dirty="0"/>
              <a:t>Human beings always think about things</a:t>
            </a:r>
          </a:p>
          <a:p>
            <a:pPr lvl="1">
              <a:lnSpc>
                <a:spcPct val="100000"/>
              </a:lnSpc>
            </a:pPr>
            <a:r>
              <a:rPr lang="en-NZ" altLang="en-US" dirty="0"/>
              <a:t>Faith does not simply hear </a:t>
            </a:r>
            <a:br>
              <a:rPr lang="en-NZ" altLang="en-US" dirty="0"/>
            </a:br>
            <a:r>
              <a:rPr lang="en-NZ" altLang="en-US" dirty="0"/>
              <a:t>it also tries to understand</a:t>
            </a:r>
          </a:p>
          <a:p>
            <a:pPr lvl="1">
              <a:lnSpc>
                <a:spcPct val="100000"/>
              </a:lnSpc>
            </a:pPr>
            <a:r>
              <a:rPr lang="en-NZ" altLang="en-US" dirty="0"/>
              <a:t>Theology is faith seeking understanding</a:t>
            </a:r>
          </a:p>
          <a:p>
            <a:pPr lvl="1">
              <a:lnSpc>
                <a:spcPct val="100000"/>
              </a:lnSpc>
            </a:pPr>
            <a:r>
              <a:rPr lang="en-NZ" altLang="en-US" dirty="0"/>
              <a:t>It is a human work</a:t>
            </a:r>
          </a:p>
          <a:p>
            <a:pPr lvl="1">
              <a:lnSpc>
                <a:spcPct val="100000"/>
              </a:lnSpc>
            </a:pPr>
            <a:r>
              <a:rPr lang="en-NZ" altLang="en-US" dirty="0"/>
              <a:t>There are many </a:t>
            </a:r>
            <a:r>
              <a:rPr lang="en-NZ" altLang="en-US" i="1" dirty="0"/>
              <a:t>different</a:t>
            </a:r>
            <a:r>
              <a:rPr lang="en-NZ" altLang="en-US" dirty="0"/>
              <a:t> theologies</a:t>
            </a:r>
          </a:p>
        </p:txBody>
      </p:sp>
      <p:grpSp>
        <p:nvGrpSpPr>
          <p:cNvPr id="65550" name="Group 14"/>
          <p:cNvGrpSpPr>
            <a:grpSpLocks/>
          </p:cNvGrpSpPr>
          <p:nvPr/>
        </p:nvGrpSpPr>
        <p:grpSpPr bwMode="auto">
          <a:xfrm>
            <a:off x="1507331" y="3809206"/>
            <a:ext cx="7817644" cy="792163"/>
            <a:chOff x="249" y="2638"/>
            <a:chExt cx="4482" cy="499"/>
          </a:xfrm>
        </p:grpSpPr>
        <p:sp>
          <p:nvSpPr>
            <p:cNvPr id="65545" name="Rectangle 9"/>
            <p:cNvSpPr>
              <a:spLocks noChangeArrowheads="1"/>
            </p:cNvSpPr>
            <p:nvPr/>
          </p:nvSpPr>
          <p:spPr bwMode="auto">
            <a:xfrm>
              <a:off x="249" y="2638"/>
              <a:ext cx="2540" cy="49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65548" name="Line 12"/>
            <p:cNvSpPr>
              <a:spLocks noChangeShapeType="1"/>
            </p:cNvSpPr>
            <p:nvPr/>
          </p:nvSpPr>
          <p:spPr bwMode="auto">
            <a:xfrm>
              <a:off x="2802" y="3132"/>
              <a:ext cx="192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65551" name="Text Box 15"/>
          <p:cNvSpPr txBox="1">
            <a:spLocks noChangeArrowheads="1"/>
          </p:cNvSpPr>
          <p:nvPr/>
        </p:nvSpPr>
        <p:spPr bwMode="auto">
          <a:xfrm>
            <a:off x="5983289" y="6491288"/>
            <a:ext cx="300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a:t>Saint Anselm (</a:t>
            </a:r>
            <a:r>
              <a:rPr lang="en-US" altLang="en-US"/>
              <a:t>1033-1109) </a:t>
            </a:r>
          </a:p>
        </p:txBody>
      </p:sp>
      <p:grpSp>
        <p:nvGrpSpPr>
          <p:cNvPr id="2" name="Group 1">
            <a:extLst>
              <a:ext uri="{FF2B5EF4-FFF2-40B4-BE49-F238E27FC236}">
                <a16:creationId xmlns:a16="http://schemas.microsoft.com/office/drawing/2014/main" id="{95952FF6-77D0-B22C-A9FA-5F690B764346}"/>
              </a:ext>
            </a:extLst>
          </p:cNvPr>
          <p:cNvGrpSpPr/>
          <p:nvPr/>
        </p:nvGrpSpPr>
        <p:grpSpPr>
          <a:xfrm>
            <a:off x="0" y="1631341"/>
            <a:ext cx="4476750" cy="119672"/>
            <a:chOff x="-857250" y="1346704"/>
            <a:chExt cx="4476750" cy="119672"/>
          </a:xfrm>
        </p:grpSpPr>
        <p:cxnSp>
          <p:nvCxnSpPr>
            <p:cNvPr id="3" name="Straight Connector 2">
              <a:extLst>
                <a:ext uri="{FF2B5EF4-FFF2-40B4-BE49-F238E27FC236}">
                  <a16:creationId xmlns:a16="http://schemas.microsoft.com/office/drawing/2014/main" id="{745BDE30-B83C-D767-0F93-2D79E1AE512E}"/>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187989FC-B2F8-1EF6-FCC2-C1ED39D247F7}"/>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44">
                                            <p:txEl>
                                              <p:pRg st="1" end="1"/>
                                            </p:txEl>
                                          </p:spTgt>
                                        </p:tgtEl>
                                        <p:attrNameLst>
                                          <p:attrName>style.visibility</p:attrName>
                                        </p:attrNameLst>
                                      </p:cBhvr>
                                      <p:to>
                                        <p:strVal val="visible"/>
                                      </p:to>
                                    </p:set>
                                    <p:anim calcmode="lin" valueType="num">
                                      <p:cBhvr additive="base">
                                        <p:cTn id="7" dur="500" fill="hold"/>
                                        <p:tgtEl>
                                          <p:spTgt spid="655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44">
                                            <p:txEl>
                                              <p:pRg st="2" end="2"/>
                                            </p:txEl>
                                          </p:spTgt>
                                        </p:tgtEl>
                                        <p:attrNameLst>
                                          <p:attrName>style.visibility</p:attrName>
                                        </p:attrNameLst>
                                      </p:cBhvr>
                                      <p:to>
                                        <p:strVal val="visible"/>
                                      </p:to>
                                    </p:set>
                                    <p:anim calcmode="lin" valueType="num">
                                      <p:cBhvr additive="base">
                                        <p:cTn id="13" dur="500" fill="hold"/>
                                        <p:tgtEl>
                                          <p:spTgt spid="655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anim calcmode="lin" valueType="num">
                                      <p:cBhvr additive="base">
                                        <p:cTn id="19" dur="500" fill="hold"/>
                                        <p:tgtEl>
                                          <p:spTgt spid="655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5544">
                                            <p:txEl>
                                              <p:pRg st="4" end="4"/>
                                            </p:txEl>
                                          </p:spTgt>
                                        </p:tgtEl>
                                        <p:attrNameLst>
                                          <p:attrName>style.visibility</p:attrName>
                                        </p:attrNameLst>
                                      </p:cBhvr>
                                      <p:to>
                                        <p:strVal val="visible"/>
                                      </p:to>
                                    </p:set>
                                    <p:anim calcmode="lin" valueType="num">
                                      <p:cBhvr additive="base">
                                        <p:cTn id="25" dur="500" fill="hold"/>
                                        <p:tgtEl>
                                          <p:spTgt spid="655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5547"/>
                                        </p:tgtEl>
                                        <p:attrNameLst>
                                          <p:attrName>style.visibility</p:attrName>
                                        </p:attrNameLst>
                                      </p:cBhvr>
                                      <p:to>
                                        <p:strVal val="visible"/>
                                      </p:to>
                                    </p:set>
                                    <p:animEffect transition="in" filter="fade">
                                      <p:cBhvr>
                                        <p:cTn id="31" dur="2000"/>
                                        <p:tgtEl>
                                          <p:spTgt spid="65547"/>
                                        </p:tgtEl>
                                      </p:cBhvr>
                                    </p:animEffect>
                                  </p:childTnLst>
                                </p:cTn>
                              </p:par>
                            </p:childTnLst>
                          </p:cTn>
                        </p:par>
                        <p:par>
                          <p:cTn id="32" fill="hold" nodeType="afterGroup">
                            <p:stCondLst>
                              <p:cond delay="2000"/>
                            </p:stCondLst>
                            <p:childTnLst>
                              <p:par>
                                <p:cTn id="33" presetID="22" presetClass="entr" presetSubtype="2" fill="hold" nodeType="afterEffect">
                                  <p:stCondLst>
                                    <p:cond delay="0"/>
                                  </p:stCondLst>
                                  <p:childTnLst>
                                    <p:set>
                                      <p:cBhvr>
                                        <p:cTn id="34" dur="1" fill="hold">
                                          <p:stCondLst>
                                            <p:cond delay="0"/>
                                          </p:stCondLst>
                                        </p:cTn>
                                        <p:tgtEl>
                                          <p:spTgt spid="65550"/>
                                        </p:tgtEl>
                                        <p:attrNameLst>
                                          <p:attrName>style.visibility</p:attrName>
                                        </p:attrNameLst>
                                      </p:cBhvr>
                                      <p:to>
                                        <p:strVal val="visible"/>
                                      </p:to>
                                    </p:set>
                                    <p:animEffect transition="in" filter="wipe(right)">
                                      <p:cBhvr>
                                        <p:cTn id="35" dur="500"/>
                                        <p:tgtEl>
                                          <p:spTgt spid="65550"/>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5551"/>
                                        </p:tgtEl>
                                        <p:attrNameLst>
                                          <p:attrName>style.visibility</p:attrName>
                                        </p:attrNameLst>
                                      </p:cBhvr>
                                      <p:to>
                                        <p:strVal val="visible"/>
                                      </p:to>
                                    </p:set>
                                    <p:animEffect transition="in" filter="fade">
                                      <p:cBhvr>
                                        <p:cTn id="39" dur="2000"/>
                                        <p:tgtEl>
                                          <p:spTgt spid="65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NZ" altLang="en-US" dirty="0"/>
              <a:t>Different Theolog</a:t>
            </a:r>
            <a:r>
              <a:rPr lang="en-NZ" altLang="en-US" i="1" dirty="0"/>
              <a:t>ies</a:t>
            </a:r>
            <a:endParaRPr lang="en-US" altLang="en-US" i="1" dirty="0"/>
          </a:p>
        </p:txBody>
      </p:sp>
      <p:pic>
        <p:nvPicPr>
          <p:cNvPr id="63496" name="Picture 8" descr="Jesus - Asce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639" y="2908300"/>
            <a:ext cx="2611437" cy="2362200"/>
          </a:xfrm>
          <a:prstGeom prst="rect">
            <a:avLst/>
          </a:prstGeom>
          <a:noFill/>
          <a:extLst>
            <a:ext uri="{909E8E84-426E-40DD-AFC4-6F175D3DCCD1}">
              <a14:hiddenFill xmlns:a14="http://schemas.microsoft.com/office/drawing/2010/main">
                <a:solidFill>
                  <a:srgbClr val="FFFFFF"/>
                </a:solidFill>
              </a14:hiddenFill>
            </a:ext>
          </a:extLst>
        </p:spPr>
      </p:pic>
      <p:sp>
        <p:nvSpPr>
          <p:cNvPr id="63497" name="Text Box 9"/>
          <p:cNvSpPr txBox="1">
            <a:spLocks noChangeArrowheads="1"/>
          </p:cNvSpPr>
          <p:nvPr/>
        </p:nvSpPr>
        <p:spPr bwMode="auto">
          <a:xfrm>
            <a:off x="4635791" y="5186364"/>
            <a:ext cx="319029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NZ" altLang="en-US"/>
              <a:t>The ONE experience of</a:t>
            </a:r>
            <a:br>
              <a:rPr lang="en-NZ" altLang="en-US"/>
            </a:br>
            <a:r>
              <a:rPr lang="en-NZ" altLang="en-US"/>
              <a:t>the ministry, death, </a:t>
            </a:r>
            <a:br>
              <a:rPr lang="en-NZ" altLang="en-US"/>
            </a:br>
            <a:r>
              <a:rPr lang="en-NZ" altLang="en-US"/>
              <a:t>resurrection and ascension</a:t>
            </a:r>
            <a:br>
              <a:rPr lang="en-NZ" altLang="en-US"/>
            </a:br>
            <a:r>
              <a:rPr lang="en-NZ" altLang="en-US"/>
              <a:t>of Jesus</a:t>
            </a:r>
            <a:endParaRPr lang="en-US" altLang="en-US"/>
          </a:p>
        </p:txBody>
      </p:sp>
      <p:grpSp>
        <p:nvGrpSpPr>
          <p:cNvPr id="63502" name="Group 14"/>
          <p:cNvGrpSpPr>
            <a:grpSpLocks/>
          </p:cNvGrpSpPr>
          <p:nvPr/>
        </p:nvGrpSpPr>
        <p:grpSpPr bwMode="auto">
          <a:xfrm>
            <a:off x="7173914" y="1397000"/>
            <a:ext cx="3259137" cy="2298700"/>
            <a:chOff x="3559" y="880"/>
            <a:chExt cx="2053" cy="1448"/>
          </a:xfrm>
        </p:grpSpPr>
        <p:pic>
          <p:nvPicPr>
            <p:cNvPr id="63492" name="Picture 4" descr="Mark 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 y="880"/>
              <a:ext cx="1741" cy="1226"/>
            </a:xfrm>
            <a:prstGeom prst="rect">
              <a:avLst/>
            </a:prstGeom>
            <a:noFill/>
            <a:extLst>
              <a:ext uri="{909E8E84-426E-40DD-AFC4-6F175D3DCCD1}">
                <a14:hiddenFill xmlns:a14="http://schemas.microsoft.com/office/drawing/2010/main">
                  <a:solidFill>
                    <a:srgbClr val="FFFFFF"/>
                  </a:solidFill>
                </a14:hiddenFill>
              </a:ext>
            </a:extLst>
          </p:spPr>
        </p:pic>
        <p:sp>
          <p:nvSpPr>
            <p:cNvPr id="63498" name="AutoShape 10"/>
            <p:cNvSpPr>
              <a:spLocks noChangeArrowheads="1"/>
            </p:cNvSpPr>
            <p:nvPr/>
          </p:nvSpPr>
          <p:spPr bwMode="auto">
            <a:xfrm rot="-2624733">
              <a:off x="3559" y="2071"/>
              <a:ext cx="552" cy="257"/>
            </a:xfrm>
            <a:prstGeom prst="rightArrow">
              <a:avLst>
                <a:gd name="adj1" fmla="val 65148"/>
                <a:gd name="adj2" fmla="val 501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63504" name="Group 16"/>
          <p:cNvGrpSpPr>
            <a:grpSpLocks/>
          </p:cNvGrpSpPr>
          <p:nvPr/>
        </p:nvGrpSpPr>
        <p:grpSpPr bwMode="auto">
          <a:xfrm>
            <a:off x="1792288" y="4649788"/>
            <a:ext cx="3333750" cy="2030412"/>
            <a:chOff x="169" y="2929"/>
            <a:chExt cx="2100" cy="1279"/>
          </a:xfrm>
        </p:grpSpPr>
        <p:pic>
          <p:nvPicPr>
            <p:cNvPr id="63495" name="Picture 7" descr="Matthew 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 y="2929"/>
              <a:ext cx="1744" cy="1279"/>
            </a:xfrm>
            <a:prstGeom prst="rect">
              <a:avLst/>
            </a:prstGeom>
            <a:noFill/>
            <a:extLst>
              <a:ext uri="{909E8E84-426E-40DD-AFC4-6F175D3DCCD1}">
                <a14:hiddenFill xmlns:a14="http://schemas.microsoft.com/office/drawing/2010/main">
                  <a:solidFill>
                    <a:srgbClr val="FFFFFF"/>
                  </a:solidFill>
                </a14:hiddenFill>
              </a:ext>
            </a:extLst>
          </p:spPr>
        </p:pic>
        <p:sp>
          <p:nvSpPr>
            <p:cNvPr id="63499" name="AutoShape 11"/>
            <p:cNvSpPr>
              <a:spLocks noChangeArrowheads="1"/>
            </p:cNvSpPr>
            <p:nvPr/>
          </p:nvSpPr>
          <p:spPr bwMode="auto">
            <a:xfrm rot="9075531">
              <a:off x="1717" y="2986"/>
              <a:ext cx="552" cy="257"/>
            </a:xfrm>
            <a:prstGeom prst="rightArrow">
              <a:avLst>
                <a:gd name="adj1" fmla="val 65148"/>
                <a:gd name="adj2" fmla="val 501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63505" name="Group 17"/>
          <p:cNvGrpSpPr>
            <a:grpSpLocks/>
          </p:cNvGrpSpPr>
          <p:nvPr/>
        </p:nvGrpSpPr>
        <p:grpSpPr bwMode="auto">
          <a:xfrm>
            <a:off x="7670800" y="4375150"/>
            <a:ext cx="2806700" cy="2287588"/>
            <a:chOff x="3872" y="2756"/>
            <a:chExt cx="1768" cy="1441"/>
          </a:xfrm>
        </p:grpSpPr>
        <p:pic>
          <p:nvPicPr>
            <p:cNvPr id="63494" name="Picture 6" descr="John 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4" y="2958"/>
              <a:ext cx="1696" cy="1239"/>
            </a:xfrm>
            <a:prstGeom prst="rect">
              <a:avLst/>
            </a:prstGeom>
            <a:noFill/>
            <a:extLst>
              <a:ext uri="{909E8E84-426E-40DD-AFC4-6F175D3DCCD1}">
                <a14:hiddenFill xmlns:a14="http://schemas.microsoft.com/office/drawing/2010/main">
                  <a:solidFill>
                    <a:srgbClr val="FFFFFF"/>
                  </a:solidFill>
                </a14:hiddenFill>
              </a:ext>
            </a:extLst>
          </p:spPr>
        </p:pic>
        <p:sp>
          <p:nvSpPr>
            <p:cNvPr id="63500" name="AutoShape 12"/>
            <p:cNvSpPr>
              <a:spLocks noChangeArrowheads="1"/>
            </p:cNvSpPr>
            <p:nvPr/>
          </p:nvSpPr>
          <p:spPr bwMode="auto">
            <a:xfrm rot="1107110">
              <a:off x="3872" y="2756"/>
              <a:ext cx="552" cy="257"/>
            </a:xfrm>
            <a:prstGeom prst="rightArrow">
              <a:avLst>
                <a:gd name="adj1" fmla="val 65148"/>
                <a:gd name="adj2" fmla="val 501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63503" name="Group 15"/>
          <p:cNvGrpSpPr>
            <a:grpSpLocks/>
          </p:cNvGrpSpPr>
          <p:nvPr/>
        </p:nvGrpSpPr>
        <p:grpSpPr bwMode="auto">
          <a:xfrm>
            <a:off x="1524001" y="1646239"/>
            <a:ext cx="3482975" cy="2471737"/>
            <a:chOff x="0" y="1037"/>
            <a:chExt cx="2194" cy="1557"/>
          </a:xfrm>
        </p:grpSpPr>
        <p:pic>
          <p:nvPicPr>
            <p:cNvPr id="63493" name="Picture 5" descr="Luke 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37"/>
              <a:ext cx="2021" cy="1211"/>
            </a:xfrm>
            <a:prstGeom prst="rect">
              <a:avLst/>
            </a:prstGeom>
            <a:noFill/>
            <a:extLst>
              <a:ext uri="{909E8E84-426E-40DD-AFC4-6F175D3DCCD1}">
                <a14:hiddenFill xmlns:a14="http://schemas.microsoft.com/office/drawing/2010/main">
                  <a:solidFill>
                    <a:srgbClr val="FFFFFF"/>
                  </a:solidFill>
                </a14:hiddenFill>
              </a:ext>
            </a:extLst>
          </p:spPr>
        </p:pic>
        <p:sp>
          <p:nvSpPr>
            <p:cNvPr id="63501" name="AutoShape 13"/>
            <p:cNvSpPr>
              <a:spLocks noChangeArrowheads="1"/>
            </p:cNvSpPr>
            <p:nvPr/>
          </p:nvSpPr>
          <p:spPr bwMode="auto">
            <a:xfrm rot="12553001">
              <a:off x="1642" y="2337"/>
              <a:ext cx="552" cy="257"/>
            </a:xfrm>
            <a:prstGeom prst="rightArrow">
              <a:avLst>
                <a:gd name="adj1" fmla="val 65148"/>
                <a:gd name="adj2" fmla="val 501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2" name="Group 1">
            <a:extLst>
              <a:ext uri="{FF2B5EF4-FFF2-40B4-BE49-F238E27FC236}">
                <a16:creationId xmlns:a16="http://schemas.microsoft.com/office/drawing/2014/main" id="{D67D97C4-B03F-8D12-CD3F-72C2120F6C38}"/>
              </a:ext>
            </a:extLst>
          </p:cNvPr>
          <p:cNvGrpSpPr/>
          <p:nvPr/>
        </p:nvGrpSpPr>
        <p:grpSpPr>
          <a:xfrm>
            <a:off x="0" y="1277328"/>
            <a:ext cx="4476750" cy="119672"/>
            <a:chOff x="-857250" y="1346704"/>
            <a:chExt cx="4476750" cy="119672"/>
          </a:xfrm>
        </p:grpSpPr>
        <p:cxnSp>
          <p:nvCxnSpPr>
            <p:cNvPr id="3" name="Straight Connector 2">
              <a:extLst>
                <a:ext uri="{FF2B5EF4-FFF2-40B4-BE49-F238E27FC236}">
                  <a16:creationId xmlns:a16="http://schemas.microsoft.com/office/drawing/2014/main" id="{BFF8B4AE-FE2A-BA58-5361-DD2E5CBF541C}"/>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FFD05FD-391C-354D-60CD-EDDB89A96B4B}"/>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502"/>
                                        </p:tgtEl>
                                        <p:attrNameLst>
                                          <p:attrName>style.visibility</p:attrName>
                                        </p:attrNameLst>
                                      </p:cBhvr>
                                      <p:to>
                                        <p:strVal val="visible"/>
                                      </p:to>
                                    </p:set>
                                    <p:animEffect transition="in" filter="wipe(left)">
                                      <p:cBhvr>
                                        <p:cTn id="7" dur="500"/>
                                        <p:tgtEl>
                                          <p:spTgt spid="63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3503"/>
                                        </p:tgtEl>
                                        <p:attrNameLst>
                                          <p:attrName>style.visibility</p:attrName>
                                        </p:attrNameLst>
                                      </p:cBhvr>
                                      <p:to>
                                        <p:strVal val="visible"/>
                                      </p:to>
                                    </p:set>
                                    <p:animEffect transition="in" filter="wipe(down)">
                                      <p:cBhvr>
                                        <p:cTn id="12" dur="500"/>
                                        <p:tgtEl>
                                          <p:spTgt spid="635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3504"/>
                                        </p:tgtEl>
                                        <p:attrNameLst>
                                          <p:attrName>style.visibility</p:attrName>
                                        </p:attrNameLst>
                                      </p:cBhvr>
                                      <p:to>
                                        <p:strVal val="visible"/>
                                      </p:to>
                                    </p:set>
                                    <p:animEffect transition="in" filter="wipe(right)">
                                      <p:cBhvr>
                                        <p:cTn id="17" dur="500"/>
                                        <p:tgtEl>
                                          <p:spTgt spid="635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3505"/>
                                        </p:tgtEl>
                                        <p:attrNameLst>
                                          <p:attrName>style.visibility</p:attrName>
                                        </p:attrNameLst>
                                      </p:cBhvr>
                                      <p:to>
                                        <p:strVal val="visible"/>
                                      </p:to>
                                    </p:set>
                                    <p:animEffect transition="in" filter="wipe(left)">
                                      <p:cBhvr>
                                        <p:cTn id="22" dur="500"/>
                                        <p:tgtEl>
                                          <p:spTgt spid="63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NZ" altLang="en-US" dirty="0"/>
              <a:t>Isn’t the Bible enough?</a:t>
            </a:r>
            <a:endParaRPr lang="en-US" altLang="en-US" dirty="0"/>
          </a:p>
        </p:txBody>
      </p:sp>
      <p:sp>
        <p:nvSpPr>
          <p:cNvPr id="62467" name="Rectangle 3"/>
          <p:cNvSpPr>
            <a:spLocks noGrp="1" noChangeArrowheads="1"/>
          </p:cNvSpPr>
          <p:nvPr>
            <p:ph type="body" idx="1"/>
          </p:nvPr>
        </p:nvSpPr>
        <p:spPr>
          <a:xfrm>
            <a:off x="2473326" y="1981201"/>
            <a:ext cx="7661275" cy="1414463"/>
          </a:xfrm>
        </p:spPr>
        <p:txBody>
          <a:bodyPr>
            <a:normAutofit/>
          </a:bodyPr>
          <a:lstStyle/>
          <a:p>
            <a:r>
              <a:rPr lang="en-NZ" altLang="en-US" sz="3600" dirty="0"/>
              <a:t>Why do we need wisdom?</a:t>
            </a:r>
            <a:endParaRPr lang="en-US" altLang="en-US" sz="3600" dirty="0"/>
          </a:p>
        </p:txBody>
      </p:sp>
      <p:grpSp>
        <p:nvGrpSpPr>
          <p:cNvPr id="62481" name="Group 17"/>
          <p:cNvGrpSpPr>
            <a:grpSpLocks/>
          </p:cNvGrpSpPr>
          <p:nvPr/>
        </p:nvGrpSpPr>
        <p:grpSpPr bwMode="auto">
          <a:xfrm>
            <a:off x="1524000" y="5402263"/>
            <a:ext cx="9144000" cy="603250"/>
            <a:chOff x="0" y="3355"/>
            <a:chExt cx="5760" cy="380"/>
          </a:xfrm>
        </p:grpSpPr>
        <p:sp>
          <p:nvSpPr>
            <p:cNvPr id="62468" name="Rectangle 4"/>
            <p:cNvSpPr>
              <a:spLocks noChangeArrowheads="1"/>
            </p:cNvSpPr>
            <p:nvPr/>
          </p:nvSpPr>
          <p:spPr bwMode="auto">
            <a:xfrm>
              <a:off x="0" y="3361"/>
              <a:ext cx="1023" cy="373"/>
            </a:xfrm>
            <a:prstGeom prst="rect">
              <a:avLst/>
            </a:prstGeom>
            <a:solidFill>
              <a:srgbClr val="A1DAD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dirty="0"/>
                <a:t>Early Church</a:t>
              </a:r>
              <a:endParaRPr lang="en-US" altLang="en-US" dirty="0"/>
            </a:p>
          </p:txBody>
        </p:sp>
        <p:sp>
          <p:nvSpPr>
            <p:cNvPr id="62469" name="Rectangle 5"/>
            <p:cNvSpPr>
              <a:spLocks noChangeArrowheads="1"/>
            </p:cNvSpPr>
            <p:nvPr/>
          </p:nvSpPr>
          <p:spPr bwMode="auto">
            <a:xfrm>
              <a:off x="1024" y="3362"/>
              <a:ext cx="1023" cy="37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a:t>Patristic</a:t>
              </a:r>
              <a:endParaRPr lang="en-US" altLang="en-US"/>
            </a:p>
          </p:txBody>
        </p:sp>
        <p:sp>
          <p:nvSpPr>
            <p:cNvPr id="62470" name="Rectangle 6"/>
            <p:cNvSpPr>
              <a:spLocks noChangeArrowheads="1"/>
            </p:cNvSpPr>
            <p:nvPr/>
          </p:nvSpPr>
          <p:spPr bwMode="auto">
            <a:xfrm>
              <a:off x="2047" y="3361"/>
              <a:ext cx="1023" cy="373"/>
            </a:xfrm>
            <a:prstGeom prst="rect">
              <a:avLst/>
            </a:prstGeom>
            <a:solidFill>
              <a:srgbClr val="A1DAD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a:t>Medieval</a:t>
              </a:r>
              <a:endParaRPr lang="en-US" altLang="en-US"/>
            </a:p>
          </p:txBody>
        </p:sp>
        <p:sp>
          <p:nvSpPr>
            <p:cNvPr id="62471" name="Rectangle 7"/>
            <p:cNvSpPr>
              <a:spLocks noChangeArrowheads="1"/>
            </p:cNvSpPr>
            <p:nvPr/>
          </p:nvSpPr>
          <p:spPr bwMode="auto">
            <a:xfrm>
              <a:off x="3070" y="3355"/>
              <a:ext cx="1023" cy="37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a:t>Renaissance</a:t>
              </a:r>
              <a:br>
                <a:rPr lang="en-NZ" altLang="en-US"/>
              </a:br>
              <a:r>
                <a:rPr lang="en-NZ" altLang="en-US"/>
                <a:t>Reformation</a:t>
              </a:r>
              <a:endParaRPr lang="en-US" altLang="en-US"/>
            </a:p>
          </p:txBody>
        </p:sp>
        <p:sp>
          <p:nvSpPr>
            <p:cNvPr id="62472" name="Rectangle 8"/>
            <p:cNvSpPr>
              <a:spLocks noChangeArrowheads="1"/>
            </p:cNvSpPr>
            <p:nvPr/>
          </p:nvSpPr>
          <p:spPr bwMode="auto">
            <a:xfrm>
              <a:off x="4093" y="3355"/>
              <a:ext cx="1023" cy="373"/>
            </a:xfrm>
            <a:prstGeom prst="rect">
              <a:avLst/>
            </a:prstGeom>
            <a:solidFill>
              <a:srgbClr val="A1DAD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a:t>Enlightenment</a:t>
              </a:r>
              <a:endParaRPr lang="en-US" altLang="en-US"/>
            </a:p>
          </p:txBody>
        </p:sp>
        <p:sp>
          <p:nvSpPr>
            <p:cNvPr id="62473" name="Rectangle 9"/>
            <p:cNvSpPr>
              <a:spLocks noChangeArrowheads="1"/>
            </p:cNvSpPr>
            <p:nvPr/>
          </p:nvSpPr>
          <p:spPr bwMode="auto">
            <a:xfrm>
              <a:off x="5110" y="3355"/>
              <a:ext cx="650" cy="37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NZ" altLang="en-US"/>
                <a:t>Modern</a:t>
              </a:r>
              <a:endParaRPr lang="en-US" altLang="en-US"/>
            </a:p>
          </p:txBody>
        </p:sp>
      </p:grpSp>
      <p:pic>
        <p:nvPicPr>
          <p:cNvPr id="62474" name="Picture 10" descr="bible 1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3864" y="2816226"/>
            <a:ext cx="2244725" cy="2125663"/>
          </a:xfrm>
          <a:prstGeom prst="rect">
            <a:avLst/>
          </a:prstGeom>
          <a:noFill/>
          <a:extLst>
            <a:ext uri="{909E8E84-426E-40DD-AFC4-6F175D3DCCD1}">
              <a14:hiddenFill xmlns:a14="http://schemas.microsoft.com/office/drawing/2010/main">
                <a:solidFill>
                  <a:srgbClr val="FFFFFF"/>
                </a:solidFill>
              </a14:hiddenFill>
            </a:ext>
          </a:extLst>
        </p:spPr>
      </p:pic>
      <p:sp>
        <p:nvSpPr>
          <p:cNvPr id="62475" name="AutoShape 11"/>
          <p:cNvSpPr>
            <a:spLocks noChangeArrowheads="1"/>
          </p:cNvSpPr>
          <p:nvPr/>
        </p:nvSpPr>
        <p:spPr bwMode="auto">
          <a:xfrm rot="2086137">
            <a:off x="1803401" y="4270376"/>
            <a:ext cx="269875" cy="936625"/>
          </a:xfrm>
          <a:prstGeom prst="upArrow">
            <a:avLst>
              <a:gd name="adj1" fmla="val 50000"/>
              <a:gd name="adj2" fmla="val 86765"/>
            </a:avLst>
          </a:prstGeom>
          <a:solidFill>
            <a:srgbClr val="A1DAD2"/>
          </a:solidFill>
          <a:ln w="9525">
            <a:solidFill>
              <a:schemeClr val="tx1"/>
            </a:solidFill>
            <a:miter lim="800000"/>
            <a:headEnd/>
            <a:tailEnd/>
          </a:ln>
          <a:effectLst/>
        </p:spPr>
        <p:txBody>
          <a:bodyPr vert="eaVert" wrap="none" anchor="ctr"/>
          <a:lstStyle/>
          <a:p>
            <a:endParaRPr lang="en-NZ"/>
          </a:p>
        </p:txBody>
      </p:sp>
      <p:grpSp>
        <p:nvGrpSpPr>
          <p:cNvPr id="62482" name="Group 18"/>
          <p:cNvGrpSpPr>
            <a:grpSpLocks/>
          </p:cNvGrpSpPr>
          <p:nvPr/>
        </p:nvGrpSpPr>
        <p:grpSpPr bwMode="auto">
          <a:xfrm>
            <a:off x="3438526" y="4595814"/>
            <a:ext cx="6691313" cy="676275"/>
            <a:chOff x="1206" y="2895"/>
            <a:chExt cx="4215" cy="426"/>
          </a:xfrm>
        </p:grpSpPr>
        <p:sp>
          <p:nvSpPr>
            <p:cNvPr id="62476" name="Line 12"/>
            <p:cNvSpPr>
              <a:spLocks noChangeShapeType="1"/>
            </p:cNvSpPr>
            <p:nvPr/>
          </p:nvSpPr>
          <p:spPr bwMode="auto">
            <a:xfrm>
              <a:off x="1206" y="2900"/>
              <a:ext cx="420" cy="4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2477" name="Line 13"/>
            <p:cNvSpPr>
              <a:spLocks noChangeShapeType="1"/>
            </p:cNvSpPr>
            <p:nvPr/>
          </p:nvSpPr>
          <p:spPr bwMode="auto">
            <a:xfrm>
              <a:off x="1206" y="2895"/>
              <a:ext cx="4215" cy="4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2478" name="Line 14"/>
            <p:cNvSpPr>
              <a:spLocks noChangeShapeType="1"/>
            </p:cNvSpPr>
            <p:nvPr/>
          </p:nvSpPr>
          <p:spPr bwMode="auto">
            <a:xfrm>
              <a:off x="1207" y="2895"/>
              <a:ext cx="3408" cy="4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2479" name="Line 15"/>
            <p:cNvSpPr>
              <a:spLocks noChangeShapeType="1"/>
            </p:cNvSpPr>
            <p:nvPr/>
          </p:nvSpPr>
          <p:spPr bwMode="auto">
            <a:xfrm>
              <a:off x="1221" y="2907"/>
              <a:ext cx="2304" cy="4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2480" name="Line 16"/>
            <p:cNvSpPr>
              <a:spLocks noChangeShapeType="1"/>
            </p:cNvSpPr>
            <p:nvPr/>
          </p:nvSpPr>
          <p:spPr bwMode="auto">
            <a:xfrm>
              <a:off x="1215" y="2908"/>
              <a:ext cx="1314" cy="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62483" name="Text Box 19"/>
          <p:cNvSpPr txBox="1">
            <a:spLocks noChangeArrowheads="1"/>
          </p:cNvSpPr>
          <p:nvPr/>
        </p:nvSpPr>
        <p:spPr bwMode="auto">
          <a:xfrm>
            <a:off x="5529264" y="3808413"/>
            <a:ext cx="4618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2000" dirty="0"/>
              <a:t>Time passes and the world changes</a:t>
            </a:r>
            <a:endParaRPr lang="en-US" altLang="en-US" sz="2000" dirty="0"/>
          </a:p>
        </p:txBody>
      </p:sp>
      <p:sp>
        <p:nvSpPr>
          <p:cNvPr id="62484" name="Text Box 20"/>
          <p:cNvSpPr txBox="1">
            <a:spLocks noChangeArrowheads="1"/>
          </p:cNvSpPr>
          <p:nvPr/>
        </p:nvSpPr>
        <p:spPr bwMode="auto">
          <a:xfrm>
            <a:off x="3862388" y="3175000"/>
            <a:ext cx="49648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2000" dirty="0"/>
              <a:t>The Bible is complete and unchanging</a:t>
            </a:r>
            <a:endParaRPr lang="en-US" altLang="en-US" sz="2000" dirty="0"/>
          </a:p>
        </p:txBody>
      </p:sp>
      <p:sp>
        <p:nvSpPr>
          <p:cNvPr id="62485" name="Text Box 21"/>
          <p:cNvSpPr txBox="1">
            <a:spLocks noChangeArrowheads="1"/>
          </p:cNvSpPr>
          <p:nvPr/>
        </p:nvSpPr>
        <p:spPr bwMode="auto">
          <a:xfrm>
            <a:off x="1543050" y="6005513"/>
            <a:ext cx="101008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a:t>The faith witnessed to in the scriptures needs to thought over and over again in each era</a:t>
            </a:r>
            <a:endParaRPr lang="en-US" altLang="en-US"/>
          </a:p>
        </p:txBody>
      </p:sp>
      <p:sp>
        <p:nvSpPr>
          <p:cNvPr id="62486" name="Text Box 22"/>
          <p:cNvSpPr txBox="1">
            <a:spLocks noChangeArrowheads="1"/>
          </p:cNvSpPr>
          <p:nvPr/>
        </p:nvSpPr>
        <p:spPr bwMode="auto">
          <a:xfrm>
            <a:off x="2457451" y="6362700"/>
            <a:ext cx="706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a:t>Every culture and every period of history has its own questions</a:t>
            </a:r>
            <a:endParaRPr lang="en-US" altLang="en-US"/>
          </a:p>
        </p:txBody>
      </p:sp>
      <p:grpSp>
        <p:nvGrpSpPr>
          <p:cNvPr id="2" name="Group 1">
            <a:extLst>
              <a:ext uri="{FF2B5EF4-FFF2-40B4-BE49-F238E27FC236}">
                <a16:creationId xmlns:a16="http://schemas.microsoft.com/office/drawing/2014/main" id="{AA15875C-144E-7D0A-2480-5ABFFC9EE559}"/>
              </a:ext>
            </a:extLst>
          </p:cNvPr>
          <p:cNvGrpSpPr/>
          <p:nvPr/>
        </p:nvGrpSpPr>
        <p:grpSpPr>
          <a:xfrm>
            <a:off x="19051" y="1321290"/>
            <a:ext cx="4476750" cy="119672"/>
            <a:chOff x="-857250" y="1346704"/>
            <a:chExt cx="4476750" cy="119672"/>
          </a:xfrm>
        </p:grpSpPr>
        <p:cxnSp>
          <p:nvCxnSpPr>
            <p:cNvPr id="3" name="Straight Connector 2">
              <a:extLst>
                <a:ext uri="{FF2B5EF4-FFF2-40B4-BE49-F238E27FC236}">
                  <a16:creationId xmlns:a16="http://schemas.microsoft.com/office/drawing/2014/main" id="{F59C2523-873F-007D-5385-4901A488B075}"/>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A02D5EF-35E1-2FA3-7C28-9BFFEEA6B3CE}"/>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83"/>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62481"/>
                                        </p:tgtEl>
                                        <p:attrNameLst>
                                          <p:attrName>style.visibility</p:attrName>
                                        </p:attrNameLst>
                                      </p:cBhvr>
                                      <p:to>
                                        <p:strVal val="visible"/>
                                      </p:to>
                                    </p:set>
                                    <p:animEffect transition="in" filter="wipe(left)">
                                      <p:cBhvr>
                                        <p:cTn id="14" dur="5000"/>
                                        <p:tgtEl>
                                          <p:spTgt spid="6248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2475"/>
                                        </p:tgtEl>
                                        <p:attrNameLst>
                                          <p:attrName>style.visibility</p:attrName>
                                        </p:attrNameLst>
                                      </p:cBhvr>
                                      <p:to>
                                        <p:strVal val="visible"/>
                                      </p:to>
                                    </p:set>
                                    <p:animEffect transition="in" filter="wipe(down)">
                                      <p:cBhvr>
                                        <p:cTn id="19" dur="500"/>
                                        <p:tgtEl>
                                          <p:spTgt spid="624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62482"/>
                                        </p:tgtEl>
                                        <p:attrNameLst>
                                          <p:attrName>style.visibility</p:attrName>
                                        </p:attrNameLst>
                                      </p:cBhvr>
                                      <p:to>
                                        <p:strVal val="visible"/>
                                      </p:to>
                                    </p:set>
                                    <p:animEffect transition="in" filter="wipe(up)">
                                      <p:cBhvr>
                                        <p:cTn id="24" dur="500"/>
                                        <p:tgtEl>
                                          <p:spTgt spid="624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48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83" grpId="0"/>
      <p:bldP spid="62484" grpId="0"/>
      <p:bldP spid="62485" grpId="0"/>
      <p:bldP spid="624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BFCA4A-26CA-D83E-7512-99CFF73287B5}"/>
              </a:ext>
            </a:extLst>
          </p:cNvPr>
          <p:cNvGrpSpPr/>
          <p:nvPr/>
        </p:nvGrpSpPr>
        <p:grpSpPr>
          <a:xfrm>
            <a:off x="19265" y="1257180"/>
            <a:ext cx="4476750" cy="119672"/>
            <a:chOff x="-857250" y="1346704"/>
            <a:chExt cx="4476750" cy="119672"/>
          </a:xfrm>
        </p:grpSpPr>
        <p:cxnSp>
          <p:nvCxnSpPr>
            <p:cNvPr id="3" name="Straight Connector 2">
              <a:extLst>
                <a:ext uri="{FF2B5EF4-FFF2-40B4-BE49-F238E27FC236}">
                  <a16:creationId xmlns:a16="http://schemas.microsoft.com/office/drawing/2014/main" id="{A34BE032-E30B-6829-0322-0D523BDFE1F4}"/>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EFE0EB3-FBA3-D177-2FA6-F5988169985C}"/>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1682" name="Rectangle 2"/>
          <p:cNvSpPr>
            <a:spLocks noGrp="1" noChangeArrowheads="1"/>
          </p:cNvSpPr>
          <p:nvPr>
            <p:ph type="title"/>
          </p:nvPr>
        </p:nvSpPr>
        <p:spPr/>
        <p:txBody>
          <a:bodyPr/>
          <a:lstStyle/>
          <a:p>
            <a:r>
              <a:rPr lang="en-NZ" altLang="en-US"/>
              <a:t>Theology looks two ways</a:t>
            </a:r>
            <a:endParaRPr lang="en-US" altLang="en-US"/>
          </a:p>
        </p:txBody>
      </p:sp>
      <p:pic>
        <p:nvPicPr>
          <p:cNvPr id="71686" name="Picture 6" descr="Cap-k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964" y="2946400"/>
            <a:ext cx="1468437" cy="1479550"/>
          </a:xfrm>
          <a:prstGeom prst="rect">
            <a:avLst/>
          </a:prstGeom>
          <a:noFill/>
          <a:extLst>
            <a:ext uri="{909E8E84-426E-40DD-AFC4-6F175D3DCCD1}">
              <a14:hiddenFill xmlns:a14="http://schemas.microsoft.com/office/drawing/2010/main">
                <a:solidFill>
                  <a:srgbClr val="FFFFFF"/>
                </a:solidFill>
              </a14:hiddenFill>
            </a:ext>
          </a:extLst>
        </p:spPr>
      </p:pic>
      <p:sp>
        <p:nvSpPr>
          <p:cNvPr id="71687" name="Text Box 7"/>
          <p:cNvSpPr txBox="1">
            <a:spLocks noChangeArrowheads="1"/>
          </p:cNvSpPr>
          <p:nvPr/>
        </p:nvSpPr>
        <p:spPr bwMode="auto">
          <a:xfrm>
            <a:off x="2422526" y="1885951"/>
            <a:ext cx="1797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2400"/>
              <a:t>To the Past</a:t>
            </a:r>
            <a:endParaRPr lang="en-US" altLang="en-US" sz="2400"/>
          </a:p>
        </p:txBody>
      </p:sp>
      <p:pic>
        <p:nvPicPr>
          <p:cNvPr id="71688" name="Picture 8" descr="Jesus - Asce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2589214"/>
            <a:ext cx="1701800" cy="1538287"/>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bible 10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2464" y="2665413"/>
            <a:ext cx="1347787" cy="1276350"/>
          </a:xfrm>
          <a:prstGeom prst="rect">
            <a:avLst/>
          </a:prstGeom>
          <a:noFill/>
          <a:extLst>
            <a:ext uri="{909E8E84-426E-40DD-AFC4-6F175D3DCCD1}">
              <a14:hiddenFill xmlns:a14="http://schemas.microsoft.com/office/drawing/2010/main">
                <a:solidFill>
                  <a:srgbClr val="FFFFFF"/>
                </a:solidFill>
              </a14:hiddenFill>
            </a:ext>
          </a:extLst>
        </p:spPr>
      </p:pic>
      <p:sp>
        <p:nvSpPr>
          <p:cNvPr id="71690" name="Text Box 10"/>
          <p:cNvSpPr txBox="1">
            <a:spLocks noChangeArrowheads="1"/>
          </p:cNvSpPr>
          <p:nvPr/>
        </p:nvSpPr>
        <p:spPr bwMode="auto">
          <a:xfrm>
            <a:off x="838200" y="4275138"/>
            <a:ext cx="43656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NZ" altLang="en-US" sz="2400" dirty="0"/>
              <a:t>To the Christ-event</a:t>
            </a:r>
          </a:p>
          <a:p>
            <a:pPr algn="ctr"/>
            <a:r>
              <a:rPr lang="en-NZ" altLang="en-US" sz="2400" dirty="0"/>
              <a:t>and to the scriptures which are part of that event.</a:t>
            </a:r>
            <a:br>
              <a:rPr lang="en-NZ" altLang="en-US" sz="2400" dirty="0"/>
            </a:br>
            <a:r>
              <a:rPr lang="en-NZ" altLang="en-US" sz="2400" dirty="0"/>
              <a:t>To the Church’s experiences.</a:t>
            </a:r>
            <a:endParaRPr lang="en-US" altLang="en-US" sz="2400" dirty="0"/>
          </a:p>
        </p:txBody>
      </p:sp>
      <p:pic>
        <p:nvPicPr>
          <p:cNvPr id="71691" name="Picture 11" descr="Cap-ki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414" y="2946400"/>
            <a:ext cx="1468437" cy="1479550"/>
          </a:xfrm>
          <a:prstGeom prst="rect">
            <a:avLst/>
          </a:prstGeom>
          <a:noFill/>
          <a:extLst>
            <a:ext uri="{909E8E84-426E-40DD-AFC4-6F175D3DCCD1}">
              <a14:hiddenFill xmlns:a14="http://schemas.microsoft.com/office/drawing/2010/main">
                <a:solidFill>
                  <a:srgbClr val="FFFFFF"/>
                </a:solidFill>
              </a14:hiddenFill>
            </a:ext>
          </a:extLst>
        </p:spPr>
      </p:pic>
      <p:sp>
        <p:nvSpPr>
          <p:cNvPr id="71694" name="Text Box 14"/>
          <p:cNvSpPr txBox="1">
            <a:spLocks noChangeArrowheads="1"/>
          </p:cNvSpPr>
          <p:nvPr/>
        </p:nvSpPr>
        <p:spPr bwMode="auto">
          <a:xfrm>
            <a:off x="7426325" y="1873251"/>
            <a:ext cx="2268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2400"/>
              <a:t>To the Present</a:t>
            </a:r>
            <a:endParaRPr lang="en-US" altLang="en-US" sz="2400"/>
          </a:p>
        </p:txBody>
      </p:sp>
      <p:pic>
        <p:nvPicPr>
          <p:cNvPr id="71695" name="Picture 15" descr="globe0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3775" y="2343150"/>
            <a:ext cx="2325688" cy="2325688"/>
          </a:xfrm>
          <a:prstGeom prst="rect">
            <a:avLst/>
          </a:prstGeom>
          <a:noFill/>
          <a:extLst>
            <a:ext uri="{909E8E84-426E-40DD-AFC4-6F175D3DCCD1}">
              <a14:hiddenFill xmlns:a14="http://schemas.microsoft.com/office/drawing/2010/main">
                <a:solidFill>
                  <a:srgbClr val="FFFFFF"/>
                </a:solidFill>
              </a14:hiddenFill>
            </a:ext>
          </a:extLst>
        </p:spPr>
      </p:pic>
      <p:sp>
        <p:nvSpPr>
          <p:cNvPr id="71697" name="Text Box 17"/>
          <p:cNvSpPr txBox="1">
            <a:spLocks noChangeArrowheads="1"/>
          </p:cNvSpPr>
          <p:nvPr/>
        </p:nvSpPr>
        <p:spPr bwMode="auto">
          <a:xfrm>
            <a:off x="7489825" y="4683125"/>
            <a:ext cx="24717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NZ" altLang="en-US" sz="2400"/>
              <a:t>To the questions and needs of today’s world</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69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687"/>
                                        </p:tgtEl>
                                        <p:attrNameLst>
                                          <p:attrName>style.visibility</p:attrName>
                                        </p:attrNameLst>
                                      </p:cBhvr>
                                      <p:to>
                                        <p:strVal val="visible"/>
                                      </p:to>
                                    </p:set>
                                  </p:childTnLst>
                                </p:cTn>
                              </p:par>
                            </p:childTnLst>
                          </p:cTn>
                        </p:par>
                        <p:par>
                          <p:cTn id="9" fill="hold" nodeType="afterGroup">
                            <p:stCondLst>
                              <p:cond delay="0"/>
                            </p:stCondLst>
                            <p:childTnLst>
                              <p:par>
                                <p:cTn id="10" presetID="10" presetClass="entr" presetSubtype="0" fill="hold" nodeType="afterEffect">
                                  <p:stCondLst>
                                    <p:cond delay="0"/>
                                  </p:stCondLst>
                                  <p:childTnLst>
                                    <p:set>
                                      <p:cBhvr>
                                        <p:cTn id="11" dur="1" fill="hold">
                                          <p:stCondLst>
                                            <p:cond delay="0"/>
                                          </p:stCondLst>
                                        </p:cTn>
                                        <p:tgtEl>
                                          <p:spTgt spid="71688"/>
                                        </p:tgtEl>
                                        <p:attrNameLst>
                                          <p:attrName>style.visibility</p:attrName>
                                        </p:attrNameLst>
                                      </p:cBhvr>
                                      <p:to>
                                        <p:strVal val="visible"/>
                                      </p:to>
                                    </p:set>
                                    <p:animEffect transition="in" filter="fade">
                                      <p:cBhvr>
                                        <p:cTn id="12" dur="3000"/>
                                        <p:tgtEl>
                                          <p:spTgt spid="71688"/>
                                        </p:tgtEl>
                                      </p:cBhvr>
                                    </p:animEffect>
                                  </p:childTnLst>
                                </p:cTn>
                              </p:par>
                            </p:childTnLst>
                          </p:cTn>
                        </p:par>
                        <p:par>
                          <p:cTn id="13" fill="hold" nodeType="afterGroup">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71690">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1689"/>
                                        </p:tgtEl>
                                        <p:attrNameLst>
                                          <p:attrName>style.visibility</p:attrName>
                                        </p:attrNameLst>
                                      </p:cBhvr>
                                      <p:to>
                                        <p:strVal val="visible"/>
                                      </p:to>
                                    </p:set>
                                    <p:animEffect transition="in" filter="fade">
                                      <p:cBhvr>
                                        <p:cTn id="20" dur="2000"/>
                                        <p:tgtEl>
                                          <p:spTgt spid="71689"/>
                                        </p:tgtEl>
                                      </p:cBhvr>
                                    </p:animEffec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71690">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1691"/>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1694"/>
                                        </p:tgtEl>
                                        <p:attrNameLst>
                                          <p:attrName>style.visibility</p:attrName>
                                        </p:attrNameLst>
                                      </p:cBhvr>
                                      <p:to>
                                        <p:strVal val="visible"/>
                                      </p:to>
                                    </p:set>
                                  </p:childTnLst>
                                </p:cTn>
                              </p:par>
                            </p:childTnLst>
                          </p:cTn>
                        </p:par>
                        <p:par>
                          <p:cTn id="31" fill="hold" nodeType="afterGroup">
                            <p:stCondLst>
                              <p:cond delay="0"/>
                            </p:stCondLst>
                            <p:childTnLst>
                              <p:par>
                                <p:cTn id="32" presetID="10" presetClass="entr" presetSubtype="0" fill="hold" nodeType="afterEffect">
                                  <p:stCondLst>
                                    <p:cond delay="0"/>
                                  </p:stCondLst>
                                  <p:childTnLst>
                                    <p:set>
                                      <p:cBhvr>
                                        <p:cTn id="33" dur="1" fill="hold">
                                          <p:stCondLst>
                                            <p:cond delay="0"/>
                                          </p:stCondLst>
                                        </p:cTn>
                                        <p:tgtEl>
                                          <p:spTgt spid="71695"/>
                                        </p:tgtEl>
                                        <p:attrNameLst>
                                          <p:attrName>style.visibility</p:attrName>
                                        </p:attrNameLst>
                                      </p:cBhvr>
                                      <p:to>
                                        <p:strVal val="visible"/>
                                      </p:to>
                                    </p:set>
                                    <p:animEffect transition="in" filter="fade">
                                      <p:cBhvr>
                                        <p:cTn id="34" dur="3000"/>
                                        <p:tgtEl>
                                          <p:spTgt spid="71695"/>
                                        </p:tgtEl>
                                      </p:cBhvr>
                                    </p:animEffec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71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90" grpId="0" uiExpand="1" build="allAtOnce"/>
      <p:bldP spid="71694" grpId="0"/>
      <p:bldP spid="716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083-10A3-4301-D699-9CF65740261B}"/>
              </a:ext>
            </a:extLst>
          </p:cNvPr>
          <p:cNvGrpSpPr/>
          <p:nvPr/>
        </p:nvGrpSpPr>
        <p:grpSpPr>
          <a:xfrm>
            <a:off x="0" y="1285352"/>
            <a:ext cx="4476750" cy="119672"/>
            <a:chOff x="-857250" y="1346704"/>
            <a:chExt cx="4476750" cy="119672"/>
          </a:xfrm>
        </p:grpSpPr>
        <p:cxnSp>
          <p:nvCxnSpPr>
            <p:cNvPr id="3" name="Straight Connector 2">
              <a:extLst>
                <a:ext uri="{FF2B5EF4-FFF2-40B4-BE49-F238E27FC236}">
                  <a16:creationId xmlns:a16="http://schemas.microsoft.com/office/drawing/2014/main" id="{7762AFC4-92D2-FC89-D8DC-84D164FA827B}"/>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884FCAB-3F55-8844-8A39-95B0AB72923D}"/>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3730" name="Rectangle 2"/>
          <p:cNvSpPr>
            <a:spLocks noGrp="1" noChangeArrowheads="1"/>
          </p:cNvSpPr>
          <p:nvPr>
            <p:ph type="title"/>
          </p:nvPr>
        </p:nvSpPr>
        <p:spPr/>
        <p:txBody>
          <a:bodyPr/>
          <a:lstStyle/>
          <a:p>
            <a:r>
              <a:rPr lang="en-NZ" altLang="en-US"/>
              <a:t>Theology needs Faith</a:t>
            </a:r>
            <a:endParaRPr lang="en-US" altLang="en-US"/>
          </a:p>
        </p:txBody>
      </p:sp>
      <p:pic>
        <p:nvPicPr>
          <p:cNvPr id="73734" name="Picture 6" descr="cmeno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4333874"/>
            <a:ext cx="893763" cy="2159000"/>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ad000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5638" y="1524000"/>
            <a:ext cx="5218112" cy="4968875"/>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cmeno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276" y="4333874"/>
            <a:ext cx="893763" cy="2159000"/>
          </a:xfrm>
          <a:prstGeom prst="rect">
            <a:avLst/>
          </a:prstGeom>
          <a:noFill/>
          <a:extLst>
            <a:ext uri="{909E8E84-426E-40DD-AFC4-6F175D3DCCD1}">
              <a14:hiddenFill xmlns:a14="http://schemas.microsoft.com/office/drawing/2010/main">
                <a:solidFill>
                  <a:srgbClr val="FFFFFF"/>
                </a:solidFill>
              </a14:hiddenFill>
            </a:ext>
          </a:extLst>
        </p:spPr>
      </p:pic>
      <p:sp>
        <p:nvSpPr>
          <p:cNvPr id="73737" name="Text Box 9"/>
          <p:cNvSpPr txBox="1">
            <a:spLocks noChangeArrowheads="1"/>
          </p:cNvSpPr>
          <p:nvPr/>
        </p:nvSpPr>
        <p:spPr bwMode="auto">
          <a:xfrm>
            <a:off x="1235074" y="45085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a:t>Thinker</a:t>
            </a:r>
            <a:endParaRPr lang="en-US" altLang="en-US"/>
          </a:p>
        </p:txBody>
      </p:sp>
      <p:sp>
        <p:nvSpPr>
          <p:cNvPr id="73738" name="Text Box 10"/>
          <p:cNvSpPr txBox="1">
            <a:spLocks noChangeArrowheads="1"/>
          </p:cNvSpPr>
          <p:nvPr/>
        </p:nvSpPr>
        <p:spPr bwMode="auto">
          <a:xfrm>
            <a:off x="7300913" y="4841874"/>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a:solidFill>
                  <a:schemeClr val="bg1"/>
                </a:solidFill>
              </a:rPr>
              <a:t>Theologian</a:t>
            </a:r>
            <a:endParaRPr lang="en-US"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9" name="Picture 7" descr="ad000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176" y="933451"/>
            <a:ext cx="5218113" cy="4968875"/>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p:cNvSpPr>
            <a:spLocks noGrp="1" noChangeArrowheads="1"/>
          </p:cNvSpPr>
          <p:nvPr>
            <p:ph type="title"/>
          </p:nvPr>
        </p:nvSpPr>
        <p:spPr/>
        <p:txBody>
          <a:bodyPr/>
          <a:lstStyle/>
          <a:p>
            <a:r>
              <a:rPr lang="en-NZ" altLang="en-US"/>
              <a:t>But faith </a:t>
            </a:r>
            <a:r>
              <a:rPr lang="en-NZ" altLang="en-US" i="1"/>
              <a:t>alone</a:t>
            </a:r>
            <a:r>
              <a:rPr lang="en-NZ" altLang="en-US"/>
              <a:t> is not enough</a:t>
            </a:r>
            <a:endParaRPr lang="en-US" altLang="en-US"/>
          </a:p>
        </p:txBody>
      </p:sp>
      <p:pic>
        <p:nvPicPr>
          <p:cNvPr id="74756" name="Picture 4" descr="cmeno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4926" y="2647950"/>
            <a:ext cx="1743075" cy="4210050"/>
          </a:xfrm>
          <a:prstGeom prst="rect">
            <a:avLst/>
          </a:prstGeom>
          <a:noFill/>
          <a:extLst>
            <a:ext uri="{909E8E84-426E-40DD-AFC4-6F175D3DCCD1}">
              <a14:hiddenFill xmlns:a14="http://schemas.microsoft.com/office/drawing/2010/main">
                <a:solidFill>
                  <a:srgbClr val="FFFFFF"/>
                </a:solidFill>
              </a14:hiddenFill>
            </a:ext>
          </a:extLst>
        </p:spPr>
      </p:pic>
      <p:sp>
        <p:nvSpPr>
          <p:cNvPr id="74758" name="Rectangle 6"/>
          <p:cNvSpPr>
            <a:spLocks noGrp="1" noChangeArrowheads="1"/>
          </p:cNvSpPr>
          <p:nvPr>
            <p:ph type="body" idx="1"/>
          </p:nvPr>
        </p:nvSpPr>
        <p:spPr>
          <a:xfrm>
            <a:off x="1901826" y="1876426"/>
            <a:ext cx="4918075" cy="4511675"/>
          </a:xfrm>
          <a:noFill/>
          <a:ln/>
        </p:spPr>
        <p:txBody>
          <a:bodyPr/>
          <a:lstStyle/>
          <a:p>
            <a:pPr>
              <a:lnSpc>
                <a:spcPct val="100000"/>
              </a:lnSpc>
            </a:pPr>
            <a:r>
              <a:rPr lang="en-NZ" altLang="en-US" dirty="0"/>
              <a:t>Critical thought</a:t>
            </a:r>
          </a:p>
          <a:p>
            <a:pPr>
              <a:lnSpc>
                <a:spcPct val="100000"/>
              </a:lnSpc>
            </a:pPr>
            <a:r>
              <a:rPr lang="en-NZ" altLang="en-US" dirty="0"/>
              <a:t>Logic</a:t>
            </a:r>
          </a:p>
          <a:p>
            <a:pPr>
              <a:lnSpc>
                <a:spcPct val="100000"/>
              </a:lnSpc>
            </a:pPr>
            <a:r>
              <a:rPr lang="en-NZ" altLang="en-US" dirty="0"/>
              <a:t>Study</a:t>
            </a:r>
          </a:p>
          <a:p>
            <a:pPr>
              <a:lnSpc>
                <a:spcPct val="100000"/>
              </a:lnSpc>
            </a:pPr>
            <a:r>
              <a:rPr lang="en-NZ" altLang="en-US" dirty="0"/>
              <a:t>Knowledge of the Bible</a:t>
            </a:r>
          </a:p>
          <a:p>
            <a:pPr>
              <a:lnSpc>
                <a:spcPct val="100000"/>
              </a:lnSpc>
            </a:pPr>
            <a:r>
              <a:rPr lang="en-NZ" altLang="en-US" dirty="0"/>
              <a:t>Knowledge of the teaching of the Church</a:t>
            </a:r>
          </a:p>
          <a:p>
            <a:pPr>
              <a:lnSpc>
                <a:spcPct val="100000"/>
              </a:lnSpc>
            </a:pPr>
            <a:r>
              <a:rPr lang="en-NZ" altLang="en-US" dirty="0"/>
              <a:t>Knowledge of the world</a:t>
            </a:r>
            <a:endParaRPr lang="en-US" altLang="en-US" dirty="0"/>
          </a:p>
        </p:txBody>
      </p:sp>
      <p:grpSp>
        <p:nvGrpSpPr>
          <p:cNvPr id="2" name="Group 1">
            <a:extLst>
              <a:ext uri="{FF2B5EF4-FFF2-40B4-BE49-F238E27FC236}">
                <a16:creationId xmlns:a16="http://schemas.microsoft.com/office/drawing/2014/main" id="{67BB6567-61C0-B36E-A709-F68AF2CA8E67}"/>
              </a:ext>
            </a:extLst>
          </p:cNvPr>
          <p:cNvGrpSpPr/>
          <p:nvPr/>
        </p:nvGrpSpPr>
        <p:grpSpPr>
          <a:xfrm>
            <a:off x="0" y="1285352"/>
            <a:ext cx="4476750" cy="119672"/>
            <a:chOff x="-857250" y="1346704"/>
            <a:chExt cx="4476750" cy="119672"/>
          </a:xfrm>
        </p:grpSpPr>
        <p:cxnSp>
          <p:nvCxnSpPr>
            <p:cNvPr id="3" name="Straight Connector 2">
              <a:extLst>
                <a:ext uri="{FF2B5EF4-FFF2-40B4-BE49-F238E27FC236}">
                  <a16:creationId xmlns:a16="http://schemas.microsoft.com/office/drawing/2014/main" id="{0E10AA0A-15D5-C7D2-B536-C7858C3C2870}"/>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E0ADA8D-41C8-12DD-89C4-EA17E47BD2A6}"/>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8">
                                            <p:txEl>
                                              <p:pRg st="0" end="0"/>
                                            </p:txEl>
                                          </p:spTgt>
                                        </p:tgtEl>
                                        <p:attrNameLst>
                                          <p:attrName>style.visibility</p:attrName>
                                        </p:attrNameLst>
                                      </p:cBhvr>
                                      <p:to>
                                        <p:strVal val="visible"/>
                                      </p:to>
                                    </p:set>
                                    <p:anim calcmode="lin" valueType="num">
                                      <p:cBhvr additive="base">
                                        <p:cTn id="7" dur="500" fill="hold"/>
                                        <p:tgtEl>
                                          <p:spTgt spid="747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8">
                                            <p:txEl>
                                              <p:pRg st="1" end="1"/>
                                            </p:txEl>
                                          </p:spTgt>
                                        </p:tgtEl>
                                        <p:attrNameLst>
                                          <p:attrName>style.visibility</p:attrName>
                                        </p:attrNameLst>
                                      </p:cBhvr>
                                      <p:to>
                                        <p:strVal val="visible"/>
                                      </p:to>
                                    </p:set>
                                    <p:anim calcmode="lin" valueType="num">
                                      <p:cBhvr additive="base">
                                        <p:cTn id="13" dur="500" fill="hold"/>
                                        <p:tgtEl>
                                          <p:spTgt spid="747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8">
                                            <p:txEl>
                                              <p:pRg st="2" end="2"/>
                                            </p:txEl>
                                          </p:spTgt>
                                        </p:tgtEl>
                                        <p:attrNameLst>
                                          <p:attrName>style.visibility</p:attrName>
                                        </p:attrNameLst>
                                      </p:cBhvr>
                                      <p:to>
                                        <p:strVal val="visible"/>
                                      </p:to>
                                    </p:set>
                                    <p:anim calcmode="lin" valueType="num">
                                      <p:cBhvr additive="base">
                                        <p:cTn id="19" dur="500" fill="hold"/>
                                        <p:tgtEl>
                                          <p:spTgt spid="747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4758">
                                            <p:txEl>
                                              <p:pRg st="3" end="3"/>
                                            </p:txEl>
                                          </p:spTgt>
                                        </p:tgtEl>
                                        <p:attrNameLst>
                                          <p:attrName>style.visibility</p:attrName>
                                        </p:attrNameLst>
                                      </p:cBhvr>
                                      <p:to>
                                        <p:strVal val="visible"/>
                                      </p:to>
                                    </p:set>
                                    <p:anim calcmode="lin" valueType="num">
                                      <p:cBhvr additive="base">
                                        <p:cTn id="25" dur="500" fill="hold"/>
                                        <p:tgtEl>
                                          <p:spTgt spid="747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4758">
                                            <p:txEl>
                                              <p:pRg st="4" end="4"/>
                                            </p:txEl>
                                          </p:spTgt>
                                        </p:tgtEl>
                                        <p:attrNameLst>
                                          <p:attrName>style.visibility</p:attrName>
                                        </p:attrNameLst>
                                      </p:cBhvr>
                                      <p:to>
                                        <p:strVal val="visible"/>
                                      </p:to>
                                    </p:set>
                                    <p:anim calcmode="lin" valueType="num">
                                      <p:cBhvr additive="base">
                                        <p:cTn id="31" dur="500" fill="hold"/>
                                        <p:tgtEl>
                                          <p:spTgt spid="747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4758">
                                            <p:txEl>
                                              <p:pRg st="5" end="5"/>
                                            </p:txEl>
                                          </p:spTgt>
                                        </p:tgtEl>
                                        <p:attrNameLst>
                                          <p:attrName>style.visibility</p:attrName>
                                        </p:attrNameLst>
                                      </p:cBhvr>
                                      <p:to>
                                        <p:strVal val="visible"/>
                                      </p:to>
                                    </p:set>
                                    <p:anim calcmode="lin" valueType="num">
                                      <p:cBhvr additive="base">
                                        <p:cTn id="37" dur="500" fill="hold"/>
                                        <p:tgtEl>
                                          <p:spTgt spid="747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838200" y="1825625"/>
            <a:ext cx="10515600" cy="1717675"/>
          </a:xfrm>
        </p:spPr>
        <p:txBody>
          <a:bodyPr/>
          <a:lstStyle/>
          <a:p>
            <a:r>
              <a:rPr lang="en-US" dirty="0"/>
              <a:t>What is the content that we need in our curriculum?</a:t>
            </a:r>
          </a:p>
          <a:p>
            <a:r>
              <a:rPr lang="en-US" dirty="0"/>
              <a:t>What is the appropriate pedagogical order for teaching that content?</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a:blip r:embed="rId4"/>
          <a:stretch>
            <a:fillRect/>
          </a:stretch>
        </p:blipFill>
        <p:spPr>
          <a:xfrm>
            <a:off x="0" y="3912961"/>
            <a:ext cx="12192000" cy="2784928"/>
          </a:xfrm>
          <a:prstGeom prst="rect">
            <a:avLst/>
          </a:prstGeom>
        </p:spPr>
      </p:pic>
    </p:spTree>
    <p:extLst>
      <p:ext uri="{BB962C8B-B14F-4D97-AF65-F5344CB8AC3E}">
        <p14:creationId xmlns:p14="http://schemas.microsoft.com/office/powerpoint/2010/main" val="217834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838200" y="1825625"/>
            <a:ext cx="10515600" cy="1717675"/>
          </a:xfrm>
        </p:spPr>
        <p:txBody>
          <a:bodyPr/>
          <a:lstStyle/>
          <a:p>
            <a:r>
              <a:rPr lang="en-US" dirty="0"/>
              <a:t>What is the content that we need in our curriculum?</a:t>
            </a:r>
          </a:p>
          <a:p>
            <a:r>
              <a:rPr lang="en-US" dirty="0"/>
              <a:t>What is the appropriate pedagogical order for teaching that content?</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a:blip r:embed="rId4"/>
          <a:stretch>
            <a:fillRect/>
          </a:stretch>
        </p:blipFill>
        <p:spPr>
          <a:xfrm>
            <a:off x="0" y="3912961"/>
            <a:ext cx="12192000" cy="2784928"/>
          </a:xfrm>
          <a:prstGeom prst="rect">
            <a:avLst/>
          </a:prstGeom>
        </p:spPr>
      </p:pic>
      <p:grpSp>
        <p:nvGrpSpPr>
          <p:cNvPr id="25" name="Group 24">
            <a:extLst>
              <a:ext uri="{FF2B5EF4-FFF2-40B4-BE49-F238E27FC236}">
                <a16:creationId xmlns:a16="http://schemas.microsoft.com/office/drawing/2014/main" id="{604E85A4-56E9-EA20-1712-DC4C0170214B}"/>
              </a:ext>
            </a:extLst>
          </p:cNvPr>
          <p:cNvGrpSpPr/>
          <p:nvPr/>
        </p:nvGrpSpPr>
        <p:grpSpPr>
          <a:xfrm>
            <a:off x="1396314" y="337706"/>
            <a:ext cx="7819559" cy="6360183"/>
            <a:chOff x="1396314" y="337706"/>
            <a:chExt cx="7819559" cy="6360183"/>
          </a:xfrm>
        </p:grpSpPr>
        <p:cxnSp>
          <p:nvCxnSpPr>
            <p:cNvPr id="12" name="Straight Connector 11">
              <a:extLst>
                <a:ext uri="{FF2B5EF4-FFF2-40B4-BE49-F238E27FC236}">
                  <a16:creationId xmlns:a16="http://schemas.microsoft.com/office/drawing/2014/main" id="{4CAF8328-771B-7E1A-578B-A7B812E269F2}"/>
                </a:ext>
              </a:extLst>
            </p:cNvPr>
            <p:cNvCxnSpPr>
              <a:cxnSpLocks/>
            </p:cNvCxnSpPr>
            <p:nvPr/>
          </p:nvCxnSpPr>
          <p:spPr>
            <a:xfrm flipV="1">
              <a:off x="1396314" y="337706"/>
              <a:ext cx="1579813" cy="3665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C4223F-5A49-1CC0-2E08-ED53671153F9}"/>
                </a:ext>
              </a:extLst>
            </p:cNvPr>
            <p:cNvCxnSpPr>
              <a:cxnSpLocks/>
            </p:cNvCxnSpPr>
            <p:nvPr/>
          </p:nvCxnSpPr>
          <p:spPr>
            <a:xfrm flipV="1">
              <a:off x="1396314" y="6520294"/>
              <a:ext cx="1579813" cy="1775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A89CC5E-6924-CEFE-D222-BBA8AE1B54B1}"/>
                </a:ext>
              </a:extLst>
            </p:cNvPr>
            <p:cNvPicPr>
              <a:picLocks noChangeAspect="1"/>
            </p:cNvPicPr>
            <p:nvPr/>
          </p:nvPicPr>
          <p:blipFill>
            <a:blip r:embed="rId5"/>
            <a:stretch>
              <a:fillRect/>
            </a:stretch>
          </p:blipFill>
          <p:spPr>
            <a:xfrm>
              <a:off x="2976127" y="337706"/>
              <a:ext cx="6239746" cy="618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4670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838200" y="1825625"/>
            <a:ext cx="10515600" cy="1717675"/>
          </a:xfrm>
        </p:spPr>
        <p:txBody>
          <a:bodyPr/>
          <a:lstStyle/>
          <a:p>
            <a:r>
              <a:rPr lang="en-US" dirty="0"/>
              <a:t>What is the content that we need in our curriculum?</a:t>
            </a:r>
          </a:p>
          <a:p>
            <a:r>
              <a:rPr lang="en-US" dirty="0"/>
              <a:t>What is the appropriate pedagogical order for teaching that content?</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a:blip r:embed="rId4"/>
          <a:stretch>
            <a:fillRect/>
          </a:stretch>
        </p:blipFill>
        <p:spPr>
          <a:xfrm>
            <a:off x="0" y="3912961"/>
            <a:ext cx="12192000" cy="2784928"/>
          </a:xfrm>
          <a:prstGeom prst="rect">
            <a:avLst/>
          </a:prstGeom>
        </p:spPr>
      </p:pic>
      <p:grpSp>
        <p:nvGrpSpPr>
          <p:cNvPr id="25" name="Group 24">
            <a:extLst>
              <a:ext uri="{FF2B5EF4-FFF2-40B4-BE49-F238E27FC236}">
                <a16:creationId xmlns:a16="http://schemas.microsoft.com/office/drawing/2014/main" id="{5EC895A9-D334-6963-9566-19347E81BB8E}"/>
              </a:ext>
            </a:extLst>
          </p:cNvPr>
          <p:cNvGrpSpPr/>
          <p:nvPr/>
        </p:nvGrpSpPr>
        <p:grpSpPr>
          <a:xfrm>
            <a:off x="4065373" y="160111"/>
            <a:ext cx="7885071" cy="6514143"/>
            <a:chOff x="4065373" y="160111"/>
            <a:chExt cx="7885071" cy="6514143"/>
          </a:xfrm>
        </p:grpSpPr>
        <p:pic>
          <p:nvPicPr>
            <p:cNvPr id="16" name="Picture 15">
              <a:extLst>
                <a:ext uri="{FF2B5EF4-FFF2-40B4-BE49-F238E27FC236}">
                  <a16:creationId xmlns:a16="http://schemas.microsoft.com/office/drawing/2014/main" id="{C0CB6BCD-5372-A7A1-703E-DAAADD8068E4}"/>
                </a:ext>
              </a:extLst>
            </p:cNvPr>
            <p:cNvPicPr>
              <a:picLocks noChangeAspect="1"/>
            </p:cNvPicPr>
            <p:nvPr/>
          </p:nvPicPr>
          <p:blipFill>
            <a:blip r:embed="rId5"/>
            <a:stretch>
              <a:fillRect/>
            </a:stretch>
          </p:blipFill>
          <p:spPr>
            <a:xfrm>
              <a:off x="5777383" y="160111"/>
              <a:ext cx="6173061" cy="6144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6C74C5F-E81C-2D0C-05FF-6C3EF2FB3E5C}"/>
                </a:ext>
              </a:extLst>
            </p:cNvPr>
            <p:cNvCxnSpPr>
              <a:cxnSpLocks/>
            </p:cNvCxnSpPr>
            <p:nvPr/>
          </p:nvCxnSpPr>
          <p:spPr>
            <a:xfrm flipH="1">
              <a:off x="4065373" y="160111"/>
              <a:ext cx="1692876" cy="3855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A9BAB9-9CB9-7035-DCF3-0E2FBD37218C}"/>
                </a:ext>
              </a:extLst>
            </p:cNvPr>
            <p:cNvCxnSpPr>
              <a:cxnSpLocks/>
            </p:cNvCxnSpPr>
            <p:nvPr/>
          </p:nvCxnSpPr>
          <p:spPr>
            <a:xfrm flipH="1">
              <a:off x="4065373" y="6304593"/>
              <a:ext cx="1692876" cy="3696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35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ug&#10;&#10;Description automatically generated">
            <a:extLst>
              <a:ext uri="{FF2B5EF4-FFF2-40B4-BE49-F238E27FC236}">
                <a16:creationId xmlns:a16="http://schemas.microsoft.com/office/drawing/2014/main" id="{8B164917-B4EB-EB4A-A27D-4212C4F0AF0E}"/>
              </a:ext>
            </a:extLst>
          </p:cNvPr>
          <p:cNvPicPr>
            <a:picLocks noChangeAspect="1"/>
          </p:cNvPicPr>
          <p:nvPr/>
        </p:nvPicPr>
        <p:blipFill rotWithShape="1">
          <a:blip r:embed="rId2">
            <a:extLst>
              <a:ext uri="{28A0092B-C50C-407E-A947-70E740481C1C}">
                <a14:useLocalDpi xmlns:a14="http://schemas.microsoft.com/office/drawing/2010/main" val="0"/>
              </a:ext>
            </a:extLst>
          </a:blip>
          <a:srcRect t="28491"/>
          <a:stretch/>
        </p:blipFill>
        <p:spPr>
          <a:xfrm>
            <a:off x="877611" y="3817561"/>
            <a:ext cx="10457793" cy="3063025"/>
          </a:xfrm>
          <a:prstGeom prst="rect">
            <a:avLst/>
          </a:prstGeom>
        </p:spPr>
      </p:pic>
      <p:sp>
        <p:nvSpPr>
          <p:cNvPr id="8" name="Rectangle 7">
            <a:extLst>
              <a:ext uri="{FF2B5EF4-FFF2-40B4-BE49-F238E27FC236}">
                <a16:creationId xmlns:a16="http://schemas.microsoft.com/office/drawing/2014/main" id="{293AB703-F65C-FD47-89BE-69357040B7D1}"/>
              </a:ext>
            </a:extLst>
          </p:cNvPr>
          <p:cNvSpPr/>
          <p:nvPr/>
        </p:nvSpPr>
        <p:spPr>
          <a:xfrm>
            <a:off x="-168166" y="3818823"/>
            <a:ext cx="12507311" cy="1667576"/>
          </a:xfrm>
          <a:prstGeom prst="rect">
            <a:avLst/>
          </a:prstGeom>
          <a:solidFill>
            <a:schemeClr val="bg1">
              <a:alpha val="590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289CC8C-46BC-444D-8F6C-71554FCD5648}"/>
              </a:ext>
            </a:extLst>
          </p:cNvPr>
          <p:cNvSpPr txBox="1">
            <a:spLocks/>
          </p:cNvSpPr>
          <p:nvPr/>
        </p:nvSpPr>
        <p:spPr>
          <a:xfrm>
            <a:off x="1837994" y="4061894"/>
            <a:ext cx="8516009" cy="8023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Roboto Slab" pitchFamily="2" charset="0"/>
                <a:ea typeface="Roboto Slab" pitchFamily="2" charset="0"/>
                <a:cs typeface="+mj-cs"/>
              </a:defRPr>
            </a:lvl1pPr>
          </a:lstStyle>
          <a:p>
            <a:pPr algn="ctr"/>
            <a:r>
              <a:rPr lang="en-NZ" sz="4000" dirty="0">
                <a:solidFill>
                  <a:srgbClr val="541E00"/>
                </a:solidFill>
                <a:latin typeface="Roboto Slab Medium" pitchFamily="2" charset="0"/>
                <a:ea typeface="Roboto Slab Medium" pitchFamily="2" charset="0"/>
              </a:rPr>
              <a:t>Prayer for Wisdom</a:t>
            </a:r>
          </a:p>
        </p:txBody>
      </p:sp>
      <p:pic>
        <p:nvPicPr>
          <p:cNvPr id="4" name="Picture 3">
            <a:extLst>
              <a:ext uri="{FF2B5EF4-FFF2-40B4-BE49-F238E27FC236}">
                <a16:creationId xmlns:a16="http://schemas.microsoft.com/office/drawing/2014/main" id="{9826F3D4-C661-0B4E-A939-104DFC76CC39}"/>
              </a:ext>
            </a:extLst>
          </p:cNvPr>
          <p:cNvPicPr>
            <a:picLocks noChangeAspect="1"/>
          </p:cNvPicPr>
          <p:nvPr/>
        </p:nvPicPr>
        <p:blipFill>
          <a:blip r:embed="rId3"/>
          <a:stretch>
            <a:fillRect/>
          </a:stretch>
        </p:blipFill>
        <p:spPr>
          <a:xfrm>
            <a:off x="-272687" y="1424150"/>
            <a:ext cx="9400603" cy="2377415"/>
          </a:xfrm>
          <a:prstGeom prst="rect">
            <a:avLst/>
          </a:prstGeom>
        </p:spPr>
      </p:pic>
      <p:cxnSp>
        <p:nvCxnSpPr>
          <p:cNvPr id="9" name="Straight Connector 8">
            <a:extLst>
              <a:ext uri="{FF2B5EF4-FFF2-40B4-BE49-F238E27FC236}">
                <a16:creationId xmlns:a16="http://schemas.microsoft.com/office/drawing/2014/main" id="{E1DB57A1-1154-9D44-8048-308BB32F3BD9}"/>
              </a:ext>
            </a:extLst>
          </p:cNvPr>
          <p:cNvCxnSpPr>
            <a:cxnSpLocks/>
          </p:cNvCxnSpPr>
          <p:nvPr/>
        </p:nvCxnSpPr>
        <p:spPr>
          <a:xfrm>
            <a:off x="696000" y="3799053"/>
            <a:ext cx="10800000" cy="0"/>
          </a:xfrm>
          <a:prstGeom prst="line">
            <a:avLst/>
          </a:prstGeom>
          <a:ln w="57150">
            <a:solidFill>
              <a:srgbClr val="F0542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FBB987-3EC0-AA41-0994-8412F631B3AA}"/>
              </a:ext>
            </a:extLst>
          </p:cNvPr>
          <p:cNvSpPr txBox="1"/>
          <p:nvPr/>
        </p:nvSpPr>
        <p:spPr>
          <a:xfrm>
            <a:off x="800775" y="580276"/>
            <a:ext cx="4299575" cy="2031325"/>
          </a:xfrm>
          <a:prstGeom prst="rect">
            <a:avLst/>
          </a:prstGeom>
          <a:noFill/>
        </p:spPr>
        <p:txBody>
          <a:bodyPr wrap="none" rtlCol="0">
            <a:spAutoFit/>
          </a:bodyPr>
          <a:lstStyle/>
          <a:p>
            <a:pPr algn="ctr"/>
            <a:r>
              <a:rPr lang="en-US" dirty="0"/>
              <a:t>Great is the wisdom of the Lord!</a:t>
            </a:r>
            <a:br>
              <a:rPr lang="en-US" dirty="0"/>
            </a:br>
            <a:r>
              <a:rPr lang="en-US" dirty="0"/>
              <a:t>God Almighty, Your Wisdom includes</a:t>
            </a:r>
            <a:br>
              <a:rPr lang="en-US" dirty="0"/>
            </a:br>
            <a:r>
              <a:rPr lang="en-US" dirty="0"/>
              <a:t>An understanding of what is fair,</a:t>
            </a:r>
            <a:br>
              <a:rPr lang="en-US" dirty="0"/>
            </a:br>
            <a:r>
              <a:rPr lang="en-US" dirty="0"/>
              <a:t>What is logical, what is true,</a:t>
            </a:r>
            <a:br>
              <a:rPr lang="en-US" dirty="0"/>
            </a:br>
            <a:r>
              <a:rPr lang="en-US" dirty="0"/>
              <a:t>What is right and what is lasting.</a:t>
            </a:r>
            <a:br>
              <a:rPr lang="en-US" dirty="0"/>
            </a:br>
            <a:r>
              <a:rPr lang="en-US" dirty="0"/>
              <a:t>It mirrors Your pure intellect!</a:t>
            </a:r>
            <a:br>
              <a:rPr lang="en-US" dirty="0"/>
            </a:br>
            <a:endParaRPr lang="en-NZ" dirty="0"/>
          </a:p>
        </p:txBody>
      </p:sp>
      <p:sp>
        <p:nvSpPr>
          <p:cNvPr id="3" name="TextBox 2">
            <a:extLst>
              <a:ext uri="{FF2B5EF4-FFF2-40B4-BE49-F238E27FC236}">
                <a16:creationId xmlns:a16="http://schemas.microsoft.com/office/drawing/2014/main" id="{7C5A47B6-EC26-A78F-6613-9D8E12E3E49F}"/>
              </a:ext>
            </a:extLst>
          </p:cNvPr>
          <p:cNvSpPr txBox="1"/>
          <p:nvPr/>
        </p:nvSpPr>
        <p:spPr>
          <a:xfrm>
            <a:off x="7043940" y="580276"/>
            <a:ext cx="4668266" cy="2308324"/>
          </a:xfrm>
          <a:prstGeom prst="rect">
            <a:avLst/>
          </a:prstGeom>
          <a:noFill/>
        </p:spPr>
        <p:txBody>
          <a:bodyPr wrap="none" rtlCol="0">
            <a:spAutoFit/>
          </a:bodyPr>
          <a:lstStyle/>
          <a:p>
            <a:pPr algn="ctr"/>
            <a:r>
              <a:rPr lang="en-US" dirty="0"/>
              <a:t>I entreat You to grant me such Wisdom,</a:t>
            </a:r>
            <a:br>
              <a:rPr lang="en-US" dirty="0"/>
            </a:br>
            <a:r>
              <a:rPr lang="en-US" dirty="0"/>
              <a:t>That my </a:t>
            </a:r>
            <a:r>
              <a:rPr lang="en-US" dirty="0" err="1"/>
              <a:t>labours</a:t>
            </a:r>
            <a:r>
              <a:rPr lang="en-US" dirty="0"/>
              <a:t> may reflect Your insight.</a:t>
            </a:r>
            <a:br>
              <a:rPr lang="en-US" dirty="0"/>
            </a:br>
            <a:r>
              <a:rPr lang="en-US" dirty="0"/>
              <a:t>Your Wisdom expands in Your creations,</a:t>
            </a:r>
            <a:br>
              <a:rPr lang="en-US" dirty="0"/>
            </a:br>
            <a:r>
              <a:rPr lang="en-US" dirty="0"/>
              <a:t>Displaying complexity and multiplicity.</a:t>
            </a:r>
            <a:br>
              <a:rPr lang="en-US" dirty="0"/>
            </a:br>
            <a:r>
              <a:rPr lang="en-US" dirty="0"/>
              <a:t>Your Wisdom is an eternity </a:t>
            </a:r>
            <a:br>
              <a:rPr lang="en-US" dirty="0"/>
            </a:br>
            <a:r>
              <a:rPr lang="en-US" dirty="0"/>
              <a:t>ahead of humanity.</a:t>
            </a:r>
            <a:br>
              <a:rPr lang="en-US" dirty="0"/>
            </a:br>
            <a:r>
              <a:rPr lang="en-US" dirty="0"/>
              <a:t>May Your wisdom flourish forever!</a:t>
            </a:r>
            <a:br>
              <a:rPr lang="en-US" dirty="0"/>
            </a:br>
            <a:r>
              <a:rPr lang="en-US" dirty="0"/>
              <a:t>Amen</a:t>
            </a:r>
            <a:endParaRPr lang="en-NZ" dirty="0"/>
          </a:p>
        </p:txBody>
      </p:sp>
    </p:spTree>
    <p:extLst>
      <p:ext uri="{BB962C8B-B14F-4D97-AF65-F5344CB8AC3E}">
        <p14:creationId xmlns:p14="http://schemas.microsoft.com/office/powerpoint/2010/main" val="23478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838200" y="1825625"/>
            <a:ext cx="10515600" cy="1717675"/>
          </a:xfrm>
        </p:spPr>
        <p:txBody>
          <a:bodyPr/>
          <a:lstStyle/>
          <a:p>
            <a:r>
              <a:rPr lang="en-US" dirty="0"/>
              <a:t>What is the content that we need in our curriculum?</a:t>
            </a:r>
          </a:p>
          <a:p>
            <a:r>
              <a:rPr lang="en-US" dirty="0"/>
              <a:t>What is the appropriate pedagogical order for teaching that content?</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a:blip r:embed="rId4"/>
          <a:stretch>
            <a:fillRect/>
          </a:stretch>
        </p:blipFill>
        <p:spPr>
          <a:xfrm>
            <a:off x="0" y="3912961"/>
            <a:ext cx="12192000" cy="2784928"/>
          </a:xfrm>
          <a:prstGeom prst="rect">
            <a:avLst/>
          </a:prstGeom>
        </p:spPr>
      </p:pic>
      <p:grpSp>
        <p:nvGrpSpPr>
          <p:cNvPr id="21" name="Group 20">
            <a:extLst>
              <a:ext uri="{FF2B5EF4-FFF2-40B4-BE49-F238E27FC236}">
                <a16:creationId xmlns:a16="http://schemas.microsoft.com/office/drawing/2014/main" id="{18FD1657-E228-C4B5-5A3E-C735094FB731}"/>
              </a:ext>
            </a:extLst>
          </p:cNvPr>
          <p:cNvGrpSpPr/>
          <p:nvPr/>
        </p:nvGrpSpPr>
        <p:grpSpPr>
          <a:xfrm>
            <a:off x="1566506" y="81840"/>
            <a:ext cx="7910869" cy="6570221"/>
            <a:chOff x="1566506" y="81840"/>
            <a:chExt cx="7910869" cy="6570221"/>
          </a:xfrm>
        </p:grpSpPr>
        <p:pic>
          <p:nvPicPr>
            <p:cNvPr id="10" name="Picture 9">
              <a:extLst>
                <a:ext uri="{FF2B5EF4-FFF2-40B4-BE49-F238E27FC236}">
                  <a16:creationId xmlns:a16="http://schemas.microsoft.com/office/drawing/2014/main" id="{411E1D38-C612-F633-57B7-725518B02EEC}"/>
                </a:ext>
              </a:extLst>
            </p:cNvPr>
            <p:cNvPicPr>
              <a:picLocks noChangeAspect="1"/>
            </p:cNvPicPr>
            <p:nvPr/>
          </p:nvPicPr>
          <p:blipFill>
            <a:blip r:embed="rId5"/>
            <a:stretch>
              <a:fillRect/>
            </a:stretch>
          </p:blipFill>
          <p:spPr>
            <a:xfrm>
              <a:off x="1566506" y="81840"/>
              <a:ext cx="6192114" cy="6211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Straight Connector 15">
              <a:extLst>
                <a:ext uri="{FF2B5EF4-FFF2-40B4-BE49-F238E27FC236}">
                  <a16:creationId xmlns:a16="http://schemas.microsoft.com/office/drawing/2014/main" id="{1EA1F21C-E810-2AC8-5423-05B51F62B997}"/>
                </a:ext>
              </a:extLst>
            </p:cNvPr>
            <p:cNvCxnSpPr>
              <a:cxnSpLocks/>
            </p:cNvCxnSpPr>
            <p:nvPr/>
          </p:nvCxnSpPr>
          <p:spPr>
            <a:xfrm>
              <a:off x="7784757" y="81840"/>
              <a:ext cx="1692618" cy="3946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8A27AD-853D-4DBA-D48A-92A0645826BE}"/>
                </a:ext>
              </a:extLst>
            </p:cNvPr>
            <p:cNvCxnSpPr>
              <a:cxnSpLocks/>
            </p:cNvCxnSpPr>
            <p:nvPr/>
          </p:nvCxnSpPr>
          <p:spPr>
            <a:xfrm>
              <a:off x="7784757" y="6293007"/>
              <a:ext cx="1684377" cy="359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7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838200" y="1825625"/>
            <a:ext cx="10515600" cy="1717675"/>
          </a:xfrm>
        </p:spPr>
        <p:txBody>
          <a:bodyPr/>
          <a:lstStyle/>
          <a:p>
            <a:r>
              <a:rPr lang="en-US" dirty="0"/>
              <a:t>What is the content that we need in our curriculum?</a:t>
            </a:r>
          </a:p>
          <a:p>
            <a:r>
              <a:rPr lang="en-US" dirty="0"/>
              <a:t>What is the appropriate pedagogical order for teaching that content?</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a:blip r:embed="rId4"/>
          <a:stretch>
            <a:fillRect/>
          </a:stretch>
        </p:blipFill>
        <p:spPr>
          <a:xfrm>
            <a:off x="0" y="3912961"/>
            <a:ext cx="12192000" cy="2784928"/>
          </a:xfrm>
          <a:prstGeom prst="rect">
            <a:avLst/>
          </a:prstGeom>
        </p:spPr>
      </p:pic>
      <p:grpSp>
        <p:nvGrpSpPr>
          <p:cNvPr id="12" name="Group 11">
            <a:extLst>
              <a:ext uri="{FF2B5EF4-FFF2-40B4-BE49-F238E27FC236}">
                <a16:creationId xmlns:a16="http://schemas.microsoft.com/office/drawing/2014/main" id="{D40C9454-50E0-4A42-2169-62F387B68FF7}"/>
              </a:ext>
            </a:extLst>
          </p:cNvPr>
          <p:cNvGrpSpPr/>
          <p:nvPr/>
        </p:nvGrpSpPr>
        <p:grpSpPr>
          <a:xfrm>
            <a:off x="4188695" y="40979"/>
            <a:ext cx="7910759" cy="6590175"/>
            <a:chOff x="4188695" y="40979"/>
            <a:chExt cx="7910759" cy="6590175"/>
          </a:xfrm>
        </p:grpSpPr>
        <p:cxnSp>
          <p:nvCxnSpPr>
            <p:cNvPr id="16" name="Straight Connector 15">
              <a:extLst>
                <a:ext uri="{FF2B5EF4-FFF2-40B4-BE49-F238E27FC236}">
                  <a16:creationId xmlns:a16="http://schemas.microsoft.com/office/drawing/2014/main" id="{1EA1F21C-E810-2AC8-5423-05B51F62B997}"/>
                </a:ext>
              </a:extLst>
            </p:cNvPr>
            <p:cNvCxnSpPr>
              <a:cxnSpLocks/>
            </p:cNvCxnSpPr>
            <p:nvPr/>
          </p:nvCxnSpPr>
          <p:spPr>
            <a:xfrm>
              <a:off x="10406836" y="45351"/>
              <a:ext cx="1692618" cy="3946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8A27AD-853D-4DBA-D48A-92A0645826BE}"/>
                </a:ext>
              </a:extLst>
            </p:cNvPr>
            <p:cNvCxnSpPr>
              <a:cxnSpLocks/>
            </p:cNvCxnSpPr>
            <p:nvPr/>
          </p:nvCxnSpPr>
          <p:spPr>
            <a:xfrm>
              <a:off x="10406836" y="6272100"/>
              <a:ext cx="1684377" cy="359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E6BA5E8-6F35-CA5D-87BB-92CCC6CE2C02}"/>
                </a:ext>
              </a:extLst>
            </p:cNvPr>
            <p:cNvPicPr>
              <a:picLocks noChangeAspect="1"/>
            </p:cNvPicPr>
            <p:nvPr/>
          </p:nvPicPr>
          <p:blipFill>
            <a:blip r:embed="rId5"/>
            <a:stretch>
              <a:fillRect/>
            </a:stretch>
          </p:blipFill>
          <p:spPr>
            <a:xfrm>
              <a:off x="4188695" y="40979"/>
              <a:ext cx="6211167" cy="6211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48831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12" name="Picture 11">
            <a:extLst>
              <a:ext uri="{FF2B5EF4-FFF2-40B4-BE49-F238E27FC236}">
                <a16:creationId xmlns:a16="http://schemas.microsoft.com/office/drawing/2014/main" id="{DC15AD61-B01D-AD7A-CB09-328F302EBD68}"/>
              </a:ext>
            </a:extLst>
          </p:cNvPr>
          <p:cNvPicPr>
            <a:picLocks noChangeAspect="1"/>
          </p:cNvPicPr>
          <p:nvPr/>
        </p:nvPicPr>
        <p:blipFill>
          <a:blip r:embed="rId5"/>
          <a:stretch>
            <a:fillRect/>
          </a:stretch>
        </p:blipFill>
        <p:spPr>
          <a:xfrm>
            <a:off x="57150" y="2732875"/>
            <a:ext cx="12192000" cy="4057935"/>
          </a:xfrm>
          <a:prstGeom prst="rect">
            <a:avLst/>
          </a:prstGeom>
        </p:spPr>
      </p:pic>
    </p:spTree>
    <p:extLst>
      <p:ext uri="{BB962C8B-B14F-4D97-AF65-F5344CB8AC3E}">
        <p14:creationId xmlns:p14="http://schemas.microsoft.com/office/powerpoint/2010/main" val="405661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8" name="Picture 7">
            <a:extLst>
              <a:ext uri="{FF2B5EF4-FFF2-40B4-BE49-F238E27FC236}">
                <a16:creationId xmlns:a16="http://schemas.microsoft.com/office/drawing/2014/main" id="{2D566D21-9934-367B-D970-E286D2FCB26B}"/>
              </a:ext>
            </a:extLst>
          </p:cNvPr>
          <p:cNvPicPr>
            <a:picLocks noChangeAspect="1"/>
          </p:cNvPicPr>
          <p:nvPr/>
        </p:nvPicPr>
        <p:blipFill>
          <a:blip r:embed="rId5"/>
          <a:stretch>
            <a:fillRect/>
          </a:stretch>
        </p:blipFill>
        <p:spPr>
          <a:xfrm>
            <a:off x="76200" y="2757769"/>
            <a:ext cx="12192000" cy="3742279"/>
          </a:xfrm>
          <a:prstGeom prst="rect">
            <a:avLst/>
          </a:prstGeom>
        </p:spPr>
      </p:pic>
    </p:spTree>
    <p:extLst>
      <p:ext uri="{BB962C8B-B14F-4D97-AF65-F5344CB8AC3E}">
        <p14:creationId xmlns:p14="http://schemas.microsoft.com/office/powerpoint/2010/main" val="146663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8" name="Picture 7">
            <a:extLst>
              <a:ext uri="{FF2B5EF4-FFF2-40B4-BE49-F238E27FC236}">
                <a16:creationId xmlns:a16="http://schemas.microsoft.com/office/drawing/2014/main" id="{2D566D21-9934-367B-D970-E286D2FCB26B}"/>
              </a:ext>
            </a:extLst>
          </p:cNvPr>
          <p:cNvPicPr>
            <a:picLocks noChangeAspect="1"/>
          </p:cNvPicPr>
          <p:nvPr/>
        </p:nvPicPr>
        <p:blipFill>
          <a:blip r:embed="rId5"/>
          <a:stretch>
            <a:fillRect/>
          </a:stretch>
        </p:blipFill>
        <p:spPr>
          <a:xfrm>
            <a:off x="76200" y="2757769"/>
            <a:ext cx="12192000" cy="3742279"/>
          </a:xfrm>
          <a:prstGeom prst="rect">
            <a:avLst/>
          </a:prstGeom>
        </p:spPr>
      </p:pic>
      <p:grpSp>
        <p:nvGrpSpPr>
          <p:cNvPr id="17" name="Group 16">
            <a:extLst>
              <a:ext uri="{FF2B5EF4-FFF2-40B4-BE49-F238E27FC236}">
                <a16:creationId xmlns:a16="http://schemas.microsoft.com/office/drawing/2014/main" id="{F61A02B7-5012-EB20-CF39-B9358D71987E}"/>
              </a:ext>
            </a:extLst>
          </p:cNvPr>
          <p:cNvGrpSpPr/>
          <p:nvPr/>
        </p:nvGrpSpPr>
        <p:grpSpPr>
          <a:xfrm>
            <a:off x="4115063" y="133564"/>
            <a:ext cx="7838061" cy="6123222"/>
            <a:chOff x="4115063" y="133564"/>
            <a:chExt cx="7838061" cy="6123222"/>
          </a:xfrm>
        </p:grpSpPr>
        <p:pic>
          <p:nvPicPr>
            <p:cNvPr id="10" name="Picture 9">
              <a:extLst>
                <a:ext uri="{FF2B5EF4-FFF2-40B4-BE49-F238E27FC236}">
                  <a16:creationId xmlns:a16="http://schemas.microsoft.com/office/drawing/2014/main" id="{49D61550-1A59-64DE-E32A-D6E4EB7130CE}"/>
                </a:ext>
              </a:extLst>
            </p:cNvPr>
            <p:cNvPicPr>
              <a:picLocks noChangeAspect="1"/>
            </p:cNvPicPr>
            <p:nvPr/>
          </p:nvPicPr>
          <p:blipFill>
            <a:blip r:embed="rId6"/>
            <a:stretch>
              <a:fillRect/>
            </a:stretch>
          </p:blipFill>
          <p:spPr>
            <a:xfrm>
              <a:off x="5692417" y="152318"/>
              <a:ext cx="6260707" cy="6104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Connector 11">
              <a:extLst>
                <a:ext uri="{FF2B5EF4-FFF2-40B4-BE49-F238E27FC236}">
                  <a16:creationId xmlns:a16="http://schemas.microsoft.com/office/drawing/2014/main" id="{1B1929CE-8E12-2053-1983-AEC8E7E1959F}"/>
                </a:ext>
              </a:extLst>
            </p:cNvPr>
            <p:cNvCxnSpPr>
              <a:cxnSpLocks/>
            </p:cNvCxnSpPr>
            <p:nvPr/>
          </p:nvCxnSpPr>
          <p:spPr>
            <a:xfrm flipV="1">
              <a:off x="4188695" y="133564"/>
              <a:ext cx="1482640" cy="1876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7E2A22-4D18-4515-673F-FA9E1639F022}"/>
                </a:ext>
              </a:extLst>
            </p:cNvPr>
            <p:cNvCxnSpPr>
              <a:cxnSpLocks/>
            </p:cNvCxnSpPr>
            <p:nvPr/>
          </p:nvCxnSpPr>
          <p:spPr>
            <a:xfrm>
              <a:off x="4115063" y="4628908"/>
              <a:ext cx="1577354" cy="1627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85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8" name="Picture 7">
            <a:extLst>
              <a:ext uri="{FF2B5EF4-FFF2-40B4-BE49-F238E27FC236}">
                <a16:creationId xmlns:a16="http://schemas.microsoft.com/office/drawing/2014/main" id="{2D566D21-9934-367B-D970-E286D2FCB26B}"/>
              </a:ext>
            </a:extLst>
          </p:cNvPr>
          <p:cNvPicPr>
            <a:picLocks noChangeAspect="1"/>
          </p:cNvPicPr>
          <p:nvPr/>
        </p:nvPicPr>
        <p:blipFill>
          <a:blip r:embed="rId5"/>
          <a:stretch>
            <a:fillRect/>
          </a:stretch>
        </p:blipFill>
        <p:spPr>
          <a:xfrm>
            <a:off x="76200" y="2757769"/>
            <a:ext cx="12192000" cy="3742279"/>
          </a:xfrm>
          <a:prstGeom prst="rect">
            <a:avLst/>
          </a:prstGeom>
        </p:spPr>
      </p:pic>
    </p:spTree>
    <p:extLst>
      <p:ext uri="{BB962C8B-B14F-4D97-AF65-F5344CB8AC3E}">
        <p14:creationId xmlns:p14="http://schemas.microsoft.com/office/powerpoint/2010/main" val="385512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10" name="Picture 9">
            <a:extLst>
              <a:ext uri="{FF2B5EF4-FFF2-40B4-BE49-F238E27FC236}">
                <a16:creationId xmlns:a16="http://schemas.microsoft.com/office/drawing/2014/main" id="{E7899D1C-B28B-618D-514D-A223D22506A7}"/>
              </a:ext>
            </a:extLst>
          </p:cNvPr>
          <p:cNvPicPr>
            <a:picLocks noChangeAspect="1"/>
          </p:cNvPicPr>
          <p:nvPr/>
        </p:nvPicPr>
        <p:blipFill>
          <a:blip r:embed="rId5"/>
          <a:stretch>
            <a:fillRect/>
          </a:stretch>
        </p:blipFill>
        <p:spPr>
          <a:xfrm>
            <a:off x="76200" y="2757769"/>
            <a:ext cx="12153900" cy="3641618"/>
          </a:xfrm>
          <a:prstGeom prst="rect">
            <a:avLst/>
          </a:prstGeom>
        </p:spPr>
      </p:pic>
    </p:spTree>
    <p:extLst>
      <p:ext uri="{BB962C8B-B14F-4D97-AF65-F5344CB8AC3E}">
        <p14:creationId xmlns:p14="http://schemas.microsoft.com/office/powerpoint/2010/main" val="17698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So how do we teach Wisdom?</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9" name="Picture 8">
            <a:extLst>
              <a:ext uri="{FF2B5EF4-FFF2-40B4-BE49-F238E27FC236}">
                <a16:creationId xmlns:a16="http://schemas.microsoft.com/office/drawing/2014/main" id="{E28BC082-4FF2-C52C-91A4-8C11AB320C58}"/>
              </a:ext>
            </a:extLst>
          </p:cNvPr>
          <p:cNvPicPr>
            <a:picLocks noChangeAspect="1"/>
          </p:cNvPicPr>
          <p:nvPr/>
        </p:nvPicPr>
        <p:blipFill rotWithShape="1">
          <a:blip r:embed="rId4"/>
          <a:srcRect b="69504"/>
          <a:stretch/>
        </p:blipFill>
        <p:spPr>
          <a:xfrm>
            <a:off x="76200" y="1908471"/>
            <a:ext cx="12192000" cy="849298"/>
          </a:xfrm>
          <a:prstGeom prst="rect">
            <a:avLst/>
          </a:prstGeom>
        </p:spPr>
      </p:pic>
      <p:pic>
        <p:nvPicPr>
          <p:cNvPr id="8" name="Picture 7">
            <a:extLst>
              <a:ext uri="{FF2B5EF4-FFF2-40B4-BE49-F238E27FC236}">
                <a16:creationId xmlns:a16="http://schemas.microsoft.com/office/drawing/2014/main" id="{5A1A35ED-6A75-D211-9802-FAB03D93340F}"/>
              </a:ext>
            </a:extLst>
          </p:cNvPr>
          <p:cNvPicPr>
            <a:picLocks noChangeAspect="1"/>
          </p:cNvPicPr>
          <p:nvPr/>
        </p:nvPicPr>
        <p:blipFill>
          <a:blip r:embed="rId5"/>
          <a:stretch>
            <a:fillRect/>
          </a:stretch>
        </p:blipFill>
        <p:spPr>
          <a:xfrm>
            <a:off x="76200" y="2757769"/>
            <a:ext cx="12192000" cy="1960569"/>
          </a:xfrm>
          <a:prstGeom prst="rect">
            <a:avLst/>
          </a:prstGeom>
        </p:spPr>
      </p:pic>
    </p:spTree>
    <p:extLst>
      <p:ext uri="{BB962C8B-B14F-4D97-AF65-F5344CB8AC3E}">
        <p14:creationId xmlns:p14="http://schemas.microsoft.com/office/powerpoint/2010/main" val="248606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Questions</a:t>
            </a:r>
            <a:endParaRPr lang="en-NZ" dirty="0"/>
          </a:p>
        </p:txBody>
      </p:sp>
      <p:sp>
        <p:nvSpPr>
          <p:cNvPr id="3" name="Content Placeholder 2">
            <a:extLst>
              <a:ext uri="{FF2B5EF4-FFF2-40B4-BE49-F238E27FC236}">
                <a16:creationId xmlns:a16="http://schemas.microsoft.com/office/drawing/2014/main" id="{D69A49FB-5B94-B4F6-BD62-77442E206EFE}"/>
              </a:ext>
            </a:extLst>
          </p:cNvPr>
          <p:cNvSpPr>
            <a:spLocks noGrp="1"/>
          </p:cNvSpPr>
          <p:nvPr>
            <p:ph idx="1"/>
          </p:nvPr>
        </p:nvSpPr>
        <p:spPr/>
        <p:txBody>
          <a:bodyPr/>
          <a:lstStyle/>
          <a:p>
            <a:pPr>
              <a:lnSpc>
                <a:spcPct val="100000"/>
              </a:lnSpc>
              <a:spcBef>
                <a:spcPts val="600"/>
              </a:spcBef>
              <a:spcAft>
                <a:spcPts val="600"/>
              </a:spcAft>
            </a:pPr>
            <a:r>
              <a:rPr lang="en-US" dirty="0"/>
              <a:t>What was the most important “Wisdom” insight that you personally gained during your years of schooling?</a:t>
            </a:r>
          </a:p>
          <a:p>
            <a:pPr lvl="1">
              <a:lnSpc>
                <a:spcPct val="100000"/>
              </a:lnSpc>
              <a:spcBef>
                <a:spcPts val="600"/>
              </a:spcBef>
              <a:spcAft>
                <a:spcPts val="600"/>
              </a:spcAft>
            </a:pPr>
            <a:r>
              <a:rPr lang="en-US" dirty="0"/>
              <a:t>Do you see where it would fit in this curriculum? What year?</a:t>
            </a:r>
          </a:p>
          <a:p>
            <a:pPr lvl="1">
              <a:lnSpc>
                <a:spcPct val="100000"/>
              </a:lnSpc>
              <a:spcBef>
                <a:spcPts val="600"/>
              </a:spcBef>
              <a:spcAft>
                <a:spcPts val="600"/>
              </a:spcAft>
            </a:pPr>
            <a:r>
              <a:rPr lang="en-US" dirty="0"/>
              <a:t>How would you teach it to students?</a:t>
            </a:r>
          </a:p>
          <a:p>
            <a:pPr marL="0" indent="0" algn="ctr">
              <a:buNone/>
            </a:pPr>
            <a:r>
              <a:rPr lang="en-NZ" dirty="0"/>
              <a:t>Share your insight and your method with your group</a:t>
            </a:r>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11" name="Picture 10" descr="A cartoon of a person with a question mark&#10;&#10;Description automatically generated with low confidence">
            <a:extLst>
              <a:ext uri="{FF2B5EF4-FFF2-40B4-BE49-F238E27FC236}">
                <a16:creationId xmlns:a16="http://schemas.microsoft.com/office/drawing/2014/main" id="{70C71988-FF95-17DE-2040-708BE557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200" y="4505753"/>
            <a:ext cx="3285744" cy="2304288"/>
          </a:xfrm>
          <a:prstGeom prst="rect">
            <a:avLst/>
          </a:prstGeom>
        </p:spPr>
      </p:pic>
      <p:pic>
        <p:nvPicPr>
          <p:cNvPr id="13" name="Picture 12" descr="A picture containing sketch, clipart, drawing, line art&#10;&#10;Description automatically generated">
            <a:extLst>
              <a:ext uri="{FF2B5EF4-FFF2-40B4-BE49-F238E27FC236}">
                <a16:creationId xmlns:a16="http://schemas.microsoft.com/office/drawing/2014/main" id="{CD673754-93BA-C208-AF08-23B801DB6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 y="4553712"/>
            <a:ext cx="2194560" cy="2319528"/>
          </a:xfrm>
          <a:prstGeom prst="rect">
            <a:avLst/>
          </a:prstGeom>
        </p:spPr>
      </p:pic>
    </p:spTree>
    <p:extLst>
      <p:ext uri="{BB962C8B-B14F-4D97-AF65-F5344CB8AC3E}">
        <p14:creationId xmlns:p14="http://schemas.microsoft.com/office/powerpoint/2010/main" val="105998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My Wisdom Insight</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a:xfrm>
            <a:off x="1559654" y="3174756"/>
            <a:ext cx="5165123" cy="545321"/>
          </a:xfrm>
        </p:spPr>
        <p:txBody>
          <a:bodyPr>
            <a:normAutofit fontScale="92500"/>
          </a:bodyPr>
          <a:lstStyle/>
          <a:p>
            <a:pPr marL="0" indent="0">
              <a:buNone/>
            </a:pPr>
            <a:r>
              <a:rPr lang="en-US" sz="3200" dirty="0"/>
              <a:t>Mary as “Throne of Wisdom”</a:t>
            </a:r>
            <a:endParaRPr lang="en-NZ" sz="3200"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sp>
        <p:nvSpPr>
          <p:cNvPr id="13" name="TextBox 12">
            <a:extLst>
              <a:ext uri="{FF2B5EF4-FFF2-40B4-BE49-F238E27FC236}">
                <a16:creationId xmlns:a16="http://schemas.microsoft.com/office/drawing/2014/main" id="{DB7FFC30-E95C-36FD-D47C-7D254F2E000E}"/>
              </a:ext>
            </a:extLst>
          </p:cNvPr>
          <p:cNvSpPr txBox="1"/>
          <p:nvPr/>
        </p:nvSpPr>
        <p:spPr>
          <a:xfrm>
            <a:off x="4918800" y="6308209"/>
            <a:ext cx="3130985" cy="369332"/>
          </a:xfrm>
          <a:prstGeom prst="rect">
            <a:avLst/>
          </a:prstGeom>
          <a:noFill/>
        </p:spPr>
        <p:txBody>
          <a:bodyPr wrap="none" rtlCol="0">
            <a:spAutoFit/>
          </a:bodyPr>
          <a:lstStyle/>
          <a:p>
            <a:r>
              <a:rPr lang="en-US" dirty="0"/>
              <a:t>Mosaic from Hagia Sophia</a:t>
            </a:r>
            <a:endParaRPr lang="en-NZ" dirty="0"/>
          </a:p>
        </p:txBody>
      </p:sp>
      <p:pic>
        <p:nvPicPr>
          <p:cNvPr id="14" name="Picture 13">
            <a:extLst>
              <a:ext uri="{FF2B5EF4-FFF2-40B4-BE49-F238E27FC236}">
                <a16:creationId xmlns:a16="http://schemas.microsoft.com/office/drawing/2014/main" id="{D980D5BD-1010-83F3-79F8-85197DEE3C61}"/>
              </a:ext>
            </a:extLst>
          </p:cNvPr>
          <p:cNvPicPr>
            <a:picLocks noChangeAspect="1"/>
          </p:cNvPicPr>
          <p:nvPr/>
        </p:nvPicPr>
        <p:blipFill>
          <a:blip r:embed="rId4"/>
          <a:stretch>
            <a:fillRect/>
          </a:stretch>
        </p:blipFill>
        <p:spPr>
          <a:xfrm>
            <a:off x="-4762" y="3994306"/>
            <a:ext cx="12192000" cy="2020773"/>
          </a:xfrm>
          <a:prstGeom prst="rect">
            <a:avLst/>
          </a:prstGeom>
        </p:spPr>
      </p:pic>
      <p:pic>
        <p:nvPicPr>
          <p:cNvPr id="12" name="Picture 11" descr="A picture containing art, church, mosaic, building&#10;&#10;Description automatically generated">
            <a:extLst>
              <a:ext uri="{FF2B5EF4-FFF2-40B4-BE49-F238E27FC236}">
                <a16:creationId xmlns:a16="http://schemas.microsoft.com/office/drawing/2014/main" id="{9C74DB8A-E5B9-BEE7-C6B0-2F4E34A1C681}"/>
              </a:ext>
            </a:extLst>
          </p:cNvPr>
          <p:cNvPicPr>
            <a:picLocks noChangeAspect="1"/>
          </p:cNvPicPr>
          <p:nvPr/>
        </p:nvPicPr>
        <p:blipFill rotWithShape="1">
          <a:blip r:embed="rId5">
            <a:extLst>
              <a:ext uri="{28A0092B-C50C-407E-A947-70E740481C1C}">
                <a14:useLocalDpi xmlns:a14="http://schemas.microsoft.com/office/drawing/2010/main" val="0"/>
              </a:ext>
            </a:extLst>
          </a:blip>
          <a:srcRect l="36939" t="18580" r="35432" b="12184"/>
          <a:stretch/>
        </p:blipFill>
        <p:spPr>
          <a:xfrm>
            <a:off x="8049785" y="0"/>
            <a:ext cx="4137454" cy="6894834"/>
          </a:xfrm>
          <a:prstGeom prst="rect">
            <a:avLst/>
          </a:prstGeom>
        </p:spPr>
      </p:pic>
      <p:pic>
        <p:nvPicPr>
          <p:cNvPr id="9" name="Picture 8">
            <a:extLst>
              <a:ext uri="{FF2B5EF4-FFF2-40B4-BE49-F238E27FC236}">
                <a16:creationId xmlns:a16="http://schemas.microsoft.com/office/drawing/2014/main" id="{A9EE8596-B7F0-5D2B-B3D8-46B70BE84910}"/>
              </a:ext>
            </a:extLst>
          </p:cNvPr>
          <p:cNvPicPr>
            <a:picLocks noChangeAspect="1"/>
          </p:cNvPicPr>
          <p:nvPr/>
        </p:nvPicPr>
        <p:blipFill>
          <a:blip r:embed="rId6"/>
          <a:stretch>
            <a:fillRect/>
          </a:stretch>
        </p:blipFill>
        <p:spPr>
          <a:xfrm>
            <a:off x="906702" y="3720077"/>
            <a:ext cx="5818076" cy="244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26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72FD-351C-9279-141C-F9A88B6E350B}"/>
              </a:ext>
            </a:extLst>
          </p:cNvPr>
          <p:cNvSpPr>
            <a:spLocks noGrp="1"/>
          </p:cNvSpPr>
          <p:nvPr>
            <p:ph type="title"/>
          </p:nvPr>
        </p:nvSpPr>
        <p:spPr>
          <a:xfrm>
            <a:off x="628650" y="365125"/>
            <a:ext cx="10725150" cy="1325563"/>
          </a:xfrm>
        </p:spPr>
        <p:txBody>
          <a:bodyPr/>
          <a:lstStyle/>
          <a:p>
            <a:r>
              <a:rPr lang="en-US" dirty="0"/>
              <a:t>What is it?</a:t>
            </a:r>
            <a:endParaRPr lang="en-NZ" dirty="0"/>
          </a:p>
        </p:txBody>
      </p:sp>
      <p:sp>
        <p:nvSpPr>
          <p:cNvPr id="3" name="Content Placeholder 2">
            <a:extLst>
              <a:ext uri="{FF2B5EF4-FFF2-40B4-BE49-F238E27FC236}">
                <a16:creationId xmlns:a16="http://schemas.microsoft.com/office/drawing/2014/main" id="{37153ECC-049C-76B1-04CE-108459A8B370}"/>
              </a:ext>
            </a:extLst>
          </p:cNvPr>
          <p:cNvSpPr>
            <a:spLocks noGrp="1"/>
          </p:cNvSpPr>
          <p:nvPr>
            <p:ph idx="1"/>
          </p:nvPr>
        </p:nvSpPr>
        <p:spPr>
          <a:xfrm>
            <a:off x="628650" y="1566863"/>
            <a:ext cx="10515600" cy="5024437"/>
          </a:xfrm>
        </p:spPr>
        <p:txBody>
          <a:bodyPr>
            <a:normAutofit fontScale="92500" lnSpcReduction="10000"/>
          </a:bodyPr>
          <a:lstStyle/>
          <a:p>
            <a:pPr marL="0" indent="0" algn="l">
              <a:lnSpc>
                <a:spcPct val="110000"/>
              </a:lnSpc>
              <a:buNone/>
            </a:pPr>
            <a:r>
              <a:rPr lang="en-NZ" sz="4000" b="1" i="0" u="none" strike="noStrike" baseline="0" dirty="0" err="1">
                <a:latin typeface="RobotoSlab-Medium"/>
              </a:rPr>
              <a:t>Whakaaronui</a:t>
            </a:r>
            <a:r>
              <a:rPr lang="en-NZ" sz="4000" b="1" i="0" u="none" strike="noStrike" baseline="0" dirty="0">
                <a:latin typeface="RobotoSlab-Medium"/>
              </a:rPr>
              <a:t> Wisdom </a:t>
            </a:r>
            <a:r>
              <a:rPr lang="en-NZ" sz="4000" b="0" i="0" u="none" strike="noStrike" baseline="0" dirty="0">
                <a:latin typeface="RobotoSlab-Medium"/>
              </a:rPr>
              <a:t>is</a:t>
            </a:r>
          </a:p>
          <a:p>
            <a:pPr marL="0" indent="0" algn="ctr">
              <a:lnSpc>
                <a:spcPct val="110000"/>
              </a:lnSpc>
              <a:buNone/>
            </a:pPr>
            <a:r>
              <a:rPr lang="en-NZ" sz="4000" b="0" i="0" u="none" strike="noStrike" baseline="0" dirty="0">
                <a:latin typeface="RobotoSlab-Medium"/>
              </a:rPr>
              <a:t> </a:t>
            </a:r>
            <a:r>
              <a:rPr lang="en-NZ" sz="5200" b="0" i="0" u="none" strike="noStrike" baseline="0" dirty="0">
                <a:solidFill>
                  <a:srgbClr val="005850"/>
                </a:solidFill>
                <a:latin typeface="RobotoSlab-Medium"/>
              </a:rPr>
              <a:t>seeing </a:t>
            </a:r>
            <a:r>
              <a:rPr lang="en-US" sz="5200" b="0" i="0" u="none" strike="noStrike" baseline="0" dirty="0">
                <a:solidFill>
                  <a:srgbClr val="005850"/>
                </a:solidFill>
                <a:latin typeface="RobotoSlab-Medium"/>
              </a:rPr>
              <a:t>with the eyes of God.</a:t>
            </a:r>
            <a:r>
              <a:rPr lang="en-US" sz="4000" b="0" i="0" u="none" strike="noStrike" baseline="0" dirty="0">
                <a:latin typeface="RobotoSlab-Medium"/>
              </a:rPr>
              <a:t> </a:t>
            </a:r>
          </a:p>
          <a:p>
            <a:pPr marL="0" indent="0" algn="l">
              <a:lnSpc>
                <a:spcPct val="110000"/>
              </a:lnSpc>
              <a:buNone/>
            </a:pPr>
            <a:r>
              <a:rPr lang="en-US" sz="4000" b="0" i="0" u="none" strike="noStrike" baseline="0" dirty="0">
                <a:latin typeface="RobotoSlab-Medium"/>
              </a:rPr>
              <a:t>In Scripture and the Tradition of the Church it is often referred to as a gift from God. It is also reflected, particularly in the Religious Education context, as </a:t>
            </a:r>
            <a:r>
              <a:rPr lang="en-US" sz="4000" b="0" i="0" u="none" strike="noStrike" baseline="0" dirty="0">
                <a:highlight>
                  <a:srgbClr val="A1DAD2"/>
                </a:highlight>
                <a:latin typeface="RobotoSlab-Medium"/>
              </a:rPr>
              <a:t>the knowledge, </a:t>
            </a:r>
            <a:r>
              <a:rPr lang="en-NZ" sz="4000" b="0" i="0" u="none" strike="noStrike" baseline="0" dirty="0">
                <a:highlight>
                  <a:srgbClr val="A1DAD2"/>
                </a:highlight>
                <a:latin typeface="RobotoSlab-Medium"/>
              </a:rPr>
              <a:t>understanding, Tradition and teaching </a:t>
            </a:r>
            <a:r>
              <a:rPr lang="en-US" sz="4000" b="0" i="0" u="none" strike="noStrike" baseline="0" dirty="0">
                <a:highlight>
                  <a:srgbClr val="A1DAD2"/>
                </a:highlight>
                <a:latin typeface="RobotoSlab-Medium"/>
              </a:rPr>
              <a:t>of two thousand years of being Church</a:t>
            </a:r>
            <a:r>
              <a:rPr lang="en-US" sz="4000" b="0" i="0" u="none" strike="noStrike" baseline="0" dirty="0">
                <a:latin typeface="RobotoSlab-Medium"/>
              </a:rPr>
              <a:t>.</a:t>
            </a:r>
            <a:endParaRPr lang="en-NZ" sz="5400" dirty="0"/>
          </a:p>
        </p:txBody>
      </p:sp>
      <p:pic>
        <p:nvPicPr>
          <p:cNvPr id="6" name="Picture 5" descr="A picture containing calendar&#10;&#10;Description automatically generated">
            <a:extLst>
              <a:ext uri="{FF2B5EF4-FFF2-40B4-BE49-F238E27FC236}">
                <a16:creationId xmlns:a16="http://schemas.microsoft.com/office/drawing/2014/main" id="{D5B8B9C5-CCF8-D071-A06F-F5E4EAE02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grpSp>
        <p:nvGrpSpPr>
          <p:cNvPr id="4" name="Group 3">
            <a:extLst>
              <a:ext uri="{FF2B5EF4-FFF2-40B4-BE49-F238E27FC236}">
                <a16:creationId xmlns:a16="http://schemas.microsoft.com/office/drawing/2014/main" id="{431E1580-9302-08CA-4E05-1DC225797B61}"/>
              </a:ext>
            </a:extLst>
          </p:cNvPr>
          <p:cNvGrpSpPr/>
          <p:nvPr/>
        </p:nvGrpSpPr>
        <p:grpSpPr>
          <a:xfrm>
            <a:off x="0" y="1211951"/>
            <a:ext cx="4476750" cy="119672"/>
            <a:chOff x="-857250" y="1346704"/>
            <a:chExt cx="4476750" cy="119672"/>
          </a:xfrm>
        </p:grpSpPr>
        <p:cxnSp>
          <p:nvCxnSpPr>
            <p:cNvPr id="5" name="Straight Connector 4">
              <a:extLst>
                <a:ext uri="{FF2B5EF4-FFF2-40B4-BE49-F238E27FC236}">
                  <a16:creationId xmlns:a16="http://schemas.microsoft.com/office/drawing/2014/main" id="{4F53D67A-39C4-18FD-9A81-FA439C53FC30}"/>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84C3CC-7E66-C51A-028F-7E54A7BA386F}"/>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10848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Questions</a:t>
            </a:r>
            <a:endParaRPr lang="en-NZ" dirty="0"/>
          </a:p>
        </p:txBody>
      </p:sp>
      <p:sp>
        <p:nvSpPr>
          <p:cNvPr id="3" name="Content Placeholder 2">
            <a:extLst>
              <a:ext uri="{FF2B5EF4-FFF2-40B4-BE49-F238E27FC236}">
                <a16:creationId xmlns:a16="http://schemas.microsoft.com/office/drawing/2014/main" id="{D69A49FB-5B94-B4F6-BD62-77442E206EFE}"/>
              </a:ext>
            </a:extLst>
          </p:cNvPr>
          <p:cNvSpPr>
            <a:spLocks noGrp="1"/>
          </p:cNvSpPr>
          <p:nvPr>
            <p:ph idx="1"/>
          </p:nvPr>
        </p:nvSpPr>
        <p:spPr/>
        <p:txBody>
          <a:bodyPr/>
          <a:lstStyle/>
          <a:p>
            <a:pPr>
              <a:lnSpc>
                <a:spcPct val="100000"/>
              </a:lnSpc>
              <a:spcBef>
                <a:spcPts val="600"/>
              </a:spcBef>
              <a:spcAft>
                <a:spcPts val="600"/>
              </a:spcAft>
            </a:pPr>
            <a:r>
              <a:rPr lang="en-US" dirty="0"/>
              <a:t>What was the most important “Wisdom” insight that you personally gained during your years of schooling?</a:t>
            </a:r>
          </a:p>
          <a:p>
            <a:pPr lvl="1">
              <a:lnSpc>
                <a:spcPct val="100000"/>
              </a:lnSpc>
              <a:spcBef>
                <a:spcPts val="600"/>
              </a:spcBef>
              <a:spcAft>
                <a:spcPts val="600"/>
              </a:spcAft>
            </a:pPr>
            <a:r>
              <a:rPr lang="en-US" dirty="0"/>
              <a:t>Do you see where it would fit in this curriculum? What year?</a:t>
            </a:r>
          </a:p>
          <a:p>
            <a:pPr lvl="1">
              <a:lnSpc>
                <a:spcPct val="100000"/>
              </a:lnSpc>
              <a:spcBef>
                <a:spcPts val="600"/>
              </a:spcBef>
              <a:spcAft>
                <a:spcPts val="600"/>
              </a:spcAft>
            </a:pPr>
            <a:r>
              <a:rPr lang="en-US" dirty="0"/>
              <a:t>How would you teach it to students?</a:t>
            </a:r>
          </a:p>
          <a:p>
            <a:pPr marL="0" indent="0" algn="ctr">
              <a:buNone/>
            </a:pPr>
            <a:r>
              <a:rPr lang="en-NZ" dirty="0"/>
              <a:t>Share your insight and your method with your group</a:t>
            </a:r>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pic>
        <p:nvPicPr>
          <p:cNvPr id="11" name="Picture 10" descr="A cartoon of a person with a question mark&#10;&#10;Description automatically generated with low confidence">
            <a:extLst>
              <a:ext uri="{FF2B5EF4-FFF2-40B4-BE49-F238E27FC236}">
                <a16:creationId xmlns:a16="http://schemas.microsoft.com/office/drawing/2014/main" id="{70C71988-FF95-17DE-2040-708BE5571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200" y="4505753"/>
            <a:ext cx="3285744" cy="2304288"/>
          </a:xfrm>
          <a:prstGeom prst="rect">
            <a:avLst/>
          </a:prstGeom>
        </p:spPr>
      </p:pic>
      <p:pic>
        <p:nvPicPr>
          <p:cNvPr id="13" name="Picture 12" descr="A picture containing sketch, clipart, drawing, line art&#10;&#10;Description automatically generated">
            <a:extLst>
              <a:ext uri="{FF2B5EF4-FFF2-40B4-BE49-F238E27FC236}">
                <a16:creationId xmlns:a16="http://schemas.microsoft.com/office/drawing/2014/main" id="{CD673754-93BA-C208-AF08-23B801DB6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 y="4553712"/>
            <a:ext cx="2194560" cy="2319528"/>
          </a:xfrm>
          <a:prstGeom prst="rect">
            <a:avLst/>
          </a:prstGeom>
        </p:spPr>
      </p:pic>
    </p:spTree>
    <p:extLst>
      <p:ext uri="{BB962C8B-B14F-4D97-AF65-F5344CB8AC3E}">
        <p14:creationId xmlns:p14="http://schemas.microsoft.com/office/powerpoint/2010/main" val="361606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v\Documents\My Dropbox\Projects 2012\09 19 Parish Secretaries Day\Images\St Peters cross-section.jpg">
            <a:extLst>
              <a:ext uri="{FF2B5EF4-FFF2-40B4-BE49-F238E27FC236}">
                <a16:creationId xmlns:a16="http://schemas.microsoft.com/office/drawing/2014/main" id="{8A0EE1AE-FF08-13DC-D1B0-C1333B7ACB92}"/>
              </a:ext>
            </a:extLst>
          </p:cNvPr>
          <p:cNvPicPr>
            <a:picLocks noChangeAspect="1" noChangeArrowheads="1"/>
          </p:cNvPicPr>
          <p:nvPr/>
        </p:nvPicPr>
        <p:blipFill rotWithShape="1">
          <a:blip r:embed="rId2" cstate="print">
            <a:alphaModFix amt="37000"/>
            <a:extLst>
              <a:ext uri="{BEBA8EAE-BF5A-486C-A8C5-ECC9F3942E4B}">
                <a14:imgProps xmlns:a14="http://schemas.microsoft.com/office/drawing/2010/main">
                  <a14:imgLayer r:embed="rId3">
                    <a14:imgEffect>
                      <a14:brightnessContrast bright="15000"/>
                    </a14:imgEffect>
                  </a14:imgLayer>
                </a14:imgProps>
              </a:ext>
            </a:extLst>
          </a:blip>
          <a:srcRect t="29783"/>
          <a:stretch/>
        </p:blipFill>
        <p:spPr bwMode="auto">
          <a:xfrm>
            <a:off x="6743700" y="0"/>
            <a:ext cx="5448299" cy="1990354"/>
          </a:xfrm>
          <a:prstGeom prst="rect">
            <a:avLst/>
          </a:prstGeom>
          <a:noFill/>
        </p:spPr>
      </p:pic>
      <p:sp>
        <p:nvSpPr>
          <p:cNvPr id="2" name="Title 1">
            <a:extLst>
              <a:ext uri="{FF2B5EF4-FFF2-40B4-BE49-F238E27FC236}">
                <a16:creationId xmlns:a16="http://schemas.microsoft.com/office/drawing/2014/main" id="{0D8CDADC-039C-A032-D7DE-99FDC71C6AE4}"/>
              </a:ext>
            </a:extLst>
          </p:cNvPr>
          <p:cNvSpPr>
            <a:spLocks noGrp="1"/>
          </p:cNvSpPr>
          <p:nvPr>
            <p:ph type="title"/>
          </p:nvPr>
        </p:nvSpPr>
        <p:spPr/>
        <p:txBody>
          <a:bodyPr/>
          <a:lstStyle/>
          <a:p>
            <a:r>
              <a:rPr lang="en-US" dirty="0"/>
              <a:t>Vatican II – </a:t>
            </a:r>
            <a:r>
              <a:rPr lang="en-US" i="1" dirty="0"/>
              <a:t>Dei Verbum </a:t>
            </a:r>
            <a:r>
              <a:rPr lang="en-US" dirty="0"/>
              <a:t>10</a:t>
            </a:r>
            <a:endParaRPr lang="en-NZ" dirty="0"/>
          </a:p>
        </p:txBody>
      </p:sp>
      <p:sp>
        <p:nvSpPr>
          <p:cNvPr id="3" name="Content Placeholder 2">
            <a:extLst>
              <a:ext uri="{FF2B5EF4-FFF2-40B4-BE49-F238E27FC236}">
                <a16:creationId xmlns:a16="http://schemas.microsoft.com/office/drawing/2014/main" id="{9D782782-B1EA-FD89-067D-5A7EC4F587F3}"/>
              </a:ext>
            </a:extLst>
          </p:cNvPr>
          <p:cNvSpPr>
            <a:spLocks noGrp="1"/>
          </p:cNvSpPr>
          <p:nvPr>
            <p:ph idx="1"/>
          </p:nvPr>
        </p:nvSpPr>
        <p:spPr>
          <a:xfrm>
            <a:off x="838200" y="1825625"/>
            <a:ext cx="10515600" cy="4667250"/>
          </a:xfrm>
        </p:spPr>
        <p:txBody>
          <a:bodyPr>
            <a:normAutofit/>
          </a:bodyPr>
          <a:lstStyle/>
          <a:p>
            <a:pPr marL="0" indent="0">
              <a:lnSpc>
                <a:spcPct val="100000"/>
              </a:lnSpc>
              <a:buNone/>
            </a:pPr>
            <a:r>
              <a:rPr lang="en-US" sz="3200" dirty="0">
                <a:effectLst/>
              </a:rPr>
              <a:t>Sacred tradition and sacred Scripture form one sacred deposit of the Word of God, committed to the Church. Holding fast to this deposit the entire holy people united with their shepherds remain always steadfast in the teaching of the Apostles, in the common life, in the breaking of the bread and in prayers, so that holding to, practicing and professing the heritage of the faith, it becomes on the part of the bishops and faithful a single common effort.</a:t>
            </a:r>
            <a:endParaRPr lang="en-NZ" sz="4400" dirty="0"/>
          </a:p>
        </p:txBody>
      </p:sp>
      <p:grpSp>
        <p:nvGrpSpPr>
          <p:cNvPr id="7" name="Group 6">
            <a:extLst>
              <a:ext uri="{FF2B5EF4-FFF2-40B4-BE49-F238E27FC236}">
                <a16:creationId xmlns:a16="http://schemas.microsoft.com/office/drawing/2014/main" id="{C1A97E96-D863-194A-6A5C-23F593FCA6DE}"/>
              </a:ext>
            </a:extLst>
          </p:cNvPr>
          <p:cNvGrpSpPr/>
          <p:nvPr/>
        </p:nvGrpSpPr>
        <p:grpSpPr>
          <a:xfrm>
            <a:off x="-857250" y="1346704"/>
            <a:ext cx="4476750" cy="119672"/>
            <a:chOff x="-857250" y="1346704"/>
            <a:chExt cx="4476750" cy="119672"/>
          </a:xfrm>
        </p:grpSpPr>
        <p:cxnSp>
          <p:nvCxnSpPr>
            <p:cNvPr id="5" name="Straight Connector 4">
              <a:extLst>
                <a:ext uri="{FF2B5EF4-FFF2-40B4-BE49-F238E27FC236}">
                  <a16:creationId xmlns:a16="http://schemas.microsoft.com/office/drawing/2014/main" id="{1494621E-FA14-2211-4E33-F43EF3252831}"/>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4C35D6E-BE33-4D87-3336-036C3C4F92FE}"/>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92275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rv\Documents\My Dropbox\Projects 2012\09 19 Parish Secretaries Day\Images\St Peters cross-section.jpg">
            <a:extLst>
              <a:ext uri="{FF2B5EF4-FFF2-40B4-BE49-F238E27FC236}">
                <a16:creationId xmlns:a16="http://schemas.microsoft.com/office/drawing/2014/main" id="{D35A1A08-9E48-B5E9-6802-A04D61A7FBD7}"/>
              </a:ext>
            </a:extLst>
          </p:cNvPr>
          <p:cNvPicPr>
            <a:picLocks noChangeAspect="1" noChangeArrowheads="1"/>
          </p:cNvPicPr>
          <p:nvPr/>
        </p:nvPicPr>
        <p:blipFill rotWithShape="1">
          <a:blip r:embed="rId2" cstate="print">
            <a:alphaModFix amt="37000"/>
            <a:extLst>
              <a:ext uri="{BEBA8EAE-BF5A-486C-A8C5-ECC9F3942E4B}">
                <a14:imgProps xmlns:a14="http://schemas.microsoft.com/office/drawing/2010/main">
                  <a14:imgLayer r:embed="rId3">
                    <a14:imgEffect>
                      <a14:brightnessContrast bright="15000"/>
                    </a14:imgEffect>
                  </a14:imgLayer>
                </a14:imgProps>
              </a:ext>
            </a:extLst>
          </a:blip>
          <a:srcRect t="29783"/>
          <a:stretch/>
        </p:blipFill>
        <p:spPr bwMode="auto">
          <a:xfrm>
            <a:off x="6743700" y="0"/>
            <a:ext cx="5448299" cy="1990354"/>
          </a:xfrm>
          <a:prstGeom prst="rect">
            <a:avLst/>
          </a:prstGeom>
          <a:noFill/>
        </p:spPr>
      </p:pic>
      <p:sp>
        <p:nvSpPr>
          <p:cNvPr id="2" name="Title 1">
            <a:extLst>
              <a:ext uri="{FF2B5EF4-FFF2-40B4-BE49-F238E27FC236}">
                <a16:creationId xmlns:a16="http://schemas.microsoft.com/office/drawing/2014/main" id="{0D8CDADC-039C-A032-D7DE-99FDC71C6AE4}"/>
              </a:ext>
            </a:extLst>
          </p:cNvPr>
          <p:cNvSpPr>
            <a:spLocks noGrp="1"/>
          </p:cNvSpPr>
          <p:nvPr>
            <p:ph type="title"/>
          </p:nvPr>
        </p:nvSpPr>
        <p:spPr/>
        <p:txBody>
          <a:bodyPr/>
          <a:lstStyle/>
          <a:p>
            <a:r>
              <a:rPr lang="en-US" dirty="0"/>
              <a:t>Vatican II – </a:t>
            </a:r>
            <a:r>
              <a:rPr lang="en-US" i="1" dirty="0"/>
              <a:t>Dei Verbum </a:t>
            </a:r>
            <a:r>
              <a:rPr lang="en-US" dirty="0"/>
              <a:t>8</a:t>
            </a:r>
            <a:endParaRPr lang="en-NZ" dirty="0"/>
          </a:p>
        </p:txBody>
      </p:sp>
      <p:sp>
        <p:nvSpPr>
          <p:cNvPr id="3" name="Content Placeholder 2">
            <a:extLst>
              <a:ext uri="{FF2B5EF4-FFF2-40B4-BE49-F238E27FC236}">
                <a16:creationId xmlns:a16="http://schemas.microsoft.com/office/drawing/2014/main" id="{9D782782-B1EA-FD89-067D-5A7EC4F587F3}"/>
              </a:ext>
            </a:extLst>
          </p:cNvPr>
          <p:cNvSpPr>
            <a:spLocks noGrp="1"/>
          </p:cNvSpPr>
          <p:nvPr>
            <p:ph idx="1"/>
          </p:nvPr>
        </p:nvSpPr>
        <p:spPr>
          <a:xfrm>
            <a:off x="838200" y="2666999"/>
            <a:ext cx="10515600" cy="3825875"/>
          </a:xfrm>
        </p:spPr>
        <p:txBody>
          <a:bodyPr>
            <a:normAutofit/>
          </a:bodyPr>
          <a:lstStyle/>
          <a:p>
            <a:pPr marL="0" indent="0">
              <a:lnSpc>
                <a:spcPct val="100000"/>
              </a:lnSpc>
              <a:buNone/>
            </a:pPr>
            <a:r>
              <a:rPr lang="en-US" sz="3200" dirty="0"/>
              <a:t>Now what was handed on by the Apostles includes everything which contributes toward the holiness of life and increase in faith of the People of God; and hands on to all generations </a:t>
            </a:r>
            <a:r>
              <a:rPr lang="en-US" sz="3200" dirty="0">
                <a:highlight>
                  <a:srgbClr val="FFFF00"/>
                </a:highlight>
              </a:rPr>
              <a:t>all that she herself is, all that she believes. </a:t>
            </a:r>
            <a:endParaRPr lang="en-NZ" sz="4400" dirty="0">
              <a:highlight>
                <a:srgbClr val="FFFF00"/>
              </a:highlight>
            </a:endParaRPr>
          </a:p>
        </p:txBody>
      </p:sp>
      <p:sp>
        <p:nvSpPr>
          <p:cNvPr id="4" name="Content Placeholder 2">
            <a:extLst>
              <a:ext uri="{FF2B5EF4-FFF2-40B4-BE49-F238E27FC236}">
                <a16:creationId xmlns:a16="http://schemas.microsoft.com/office/drawing/2014/main" id="{52C70704-B7B7-6D33-DC3C-C6347A89928D}"/>
              </a:ext>
            </a:extLst>
          </p:cNvPr>
          <p:cNvSpPr txBox="1">
            <a:spLocks/>
          </p:cNvSpPr>
          <p:nvPr/>
        </p:nvSpPr>
        <p:spPr>
          <a:xfrm>
            <a:off x="838200" y="1790698"/>
            <a:ext cx="10515600" cy="876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600" dirty="0">
                <a:solidFill>
                  <a:schemeClr val="tx2"/>
                </a:solidFill>
                <a:latin typeface="Roboto Slab" pitchFamily="2" charset="0"/>
                <a:ea typeface="Roboto Slab" pitchFamily="2" charset="0"/>
                <a:cs typeface="+mj-cs"/>
              </a:rPr>
              <a:t>Sacred Tradition = ?</a:t>
            </a:r>
            <a:endParaRPr lang="en-NZ" sz="3600" dirty="0">
              <a:solidFill>
                <a:schemeClr val="tx2"/>
              </a:solidFill>
              <a:latin typeface="Roboto Slab" pitchFamily="2" charset="0"/>
              <a:ea typeface="Roboto Slab" pitchFamily="2" charset="0"/>
              <a:cs typeface="+mj-cs"/>
            </a:endParaRPr>
          </a:p>
        </p:txBody>
      </p:sp>
      <p:grpSp>
        <p:nvGrpSpPr>
          <p:cNvPr id="7" name="Group 6">
            <a:extLst>
              <a:ext uri="{FF2B5EF4-FFF2-40B4-BE49-F238E27FC236}">
                <a16:creationId xmlns:a16="http://schemas.microsoft.com/office/drawing/2014/main" id="{B96C583B-DE08-8600-5D3A-D2F01B6019DC}"/>
              </a:ext>
            </a:extLst>
          </p:cNvPr>
          <p:cNvGrpSpPr/>
          <p:nvPr/>
        </p:nvGrpSpPr>
        <p:grpSpPr>
          <a:xfrm>
            <a:off x="-857250" y="1346704"/>
            <a:ext cx="4476750" cy="119672"/>
            <a:chOff x="-857250" y="1346704"/>
            <a:chExt cx="4476750" cy="119672"/>
          </a:xfrm>
        </p:grpSpPr>
        <p:cxnSp>
          <p:nvCxnSpPr>
            <p:cNvPr id="8" name="Straight Connector 7">
              <a:extLst>
                <a:ext uri="{FF2B5EF4-FFF2-40B4-BE49-F238E27FC236}">
                  <a16:creationId xmlns:a16="http://schemas.microsoft.com/office/drawing/2014/main" id="{89D42310-BFFB-E401-94FA-24E4E8B5883A}"/>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89DAAC2-2FB5-DBF5-4526-DCD96EEA2876}"/>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6899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1EC59-B3EB-F9C2-1C83-B901ADC33222}"/>
              </a:ext>
            </a:extLst>
          </p:cNvPr>
          <p:cNvGrpSpPr/>
          <p:nvPr/>
        </p:nvGrpSpPr>
        <p:grpSpPr>
          <a:xfrm>
            <a:off x="-164231" y="1221575"/>
            <a:ext cx="4476750" cy="119672"/>
            <a:chOff x="-857250" y="1346704"/>
            <a:chExt cx="4476750" cy="119672"/>
          </a:xfrm>
        </p:grpSpPr>
        <p:cxnSp>
          <p:nvCxnSpPr>
            <p:cNvPr id="6" name="Straight Connector 5">
              <a:extLst>
                <a:ext uri="{FF2B5EF4-FFF2-40B4-BE49-F238E27FC236}">
                  <a16:creationId xmlns:a16="http://schemas.microsoft.com/office/drawing/2014/main" id="{A8A7ACC5-4162-A211-5ECF-98D4BB327A37}"/>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229E72-AD2B-75CC-9CC9-D54F4B196163}"/>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CB7AFDDB-D6F9-2991-4770-25ABF47465AD}"/>
              </a:ext>
            </a:extLst>
          </p:cNvPr>
          <p:cNvSpPr>
            <a:spLocks noGrp="1"/>
          </p:cNvSpPr>
          <p:nvPr>
            <p:ph type="title"/>
          </p:nvPr>
        </p:nvSpPr>
        <p:spPr/>
        <p:txBody>
          <a:bodyPr/>
          <a:lstStyle/>
          <a:p>
            <a:r>
              <a:rPr lang="en-US" dirty="0"/>
              <a:t>Implications</a:t>
            </a:r>
            <a:endParaRPr lang="en-NZ" dirty="0"/>
          </a:p>
        </p:txBody>
      </p:sp>
      <p:sp>
        <p:nvSpPr>
          <p:cNvPr id="3" name="Content Placeholder 2">
            <a:extLst>
              <a:ext uri="{FF2B5EF4-FFF2-40B4-BE49-F238E27FC236}">
                <a16:creationId xmlns:a16="http://schemas.microsoft.com/office/drawing/2014/main" id="{4CEF2DA6-D01E-2CF6-83AB-09F55DC9D21E}"/>
              </a:ext>
            </a:extLst>
          </p:cNvPr>
          <p:cNvSpPr>
            <a:spLocks noGrp="1"/>
          </p:cNvSpPr>
          <p:nvPr>
            <p:ph idx="1"/>
          </p:nvPr>
        </p:nvSpPr>
        <p:spPr/>
        <p:txBody>
          <a:bodyPr/>
          <a:lstStyle/>
          <a:p>
            <a:r>
              <a:rPr lang="en-US"/>
              <a:t>We do not teach “Scripture alone”</a:t>
            </a:r>
          </a:p>
          <a:p>
            <a:r>
              <a:rPr lang="en-US"/>
              <a:t>We do teach from “Scripture and Tradition”</a:t>
            </a:r>
          </a:p>
          <a:p>
            <a:r>
              <a:rPr lang="en-US"/>
              <a:t>We are a Church with a long history that we treasure (and it includes stuff that we now regret)</a:t>
            </a:r>
          </a:p>
          <a:p>
            <a:r>
              <a:rPr lang="en-US"/>
              <a:t>We are a worldwide Church with experience in many different countries and cultures</a:t>
            </a:r>
          </a:p>
          <a:p>
            <a:r>
              <a:rPr lang="en-US"/>
              <a:t>We are “standing on the shoulders of giants” (and saints)</a:t>
            </a:r>
          </a:p>
          <a:p>
            <a:r>
              <a:rPr lang="en-US"/>
              <a:t>We listen to the voices of our ancestors in the faith</a:t>
            </a:r>
          </a:p>
          <a:p>
            <a:r>
              <a:rPr lang="en-US"/>
              <a:t>We listen to the teaching authorities within the Church</a:t>
            </a:r>
            <a:endParaRPr lang="en-NZ" dirty="0"/>
          </a:p>
        </p:txBody>
      </p:sp>
      <p:pic>
        <p:nvPicPr>
          <p:cNvPr id="4" name="Picture 3" descr="A picture containing calendar&#10;&#10;Description automatically generated">
            <a:extLst>
              <a:ext uri="{FF2B5EF4-FFF2-40B4-BE49-F238E27FC236}">
                <a16:creationId xmlns:a16="http://schemas.microsoft.com/office/drawing/2014/main" id="{F0BD4E62-9EEC-0B72-79CE-86C3D8CE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3" y="0"/>
            <a:ext cx="1876425" cy="1876425"/>
          </a:xfrm>
          <a:prstGeom prst="rect">
            <a:avLst/>
          </a:prstGeom>
        </p:spPr>
      </p:pic>
    </p:spTree>
    <p:extLst>
      <p:ext uri="{BB962C8B-B14F-4D97-AF65-F5344CB8AC3E}">
        <p14:creationId xmlns:p14="http://schemas.microsoft.com/office/powerpoint/2010/main" val="168464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D997F-E4AC-B163-3D36-B7A5F96E9D62}"/>
              </a:ext>
            </a:extLst>
          </p:cNvPr>
          <p:cNvPicPr>
            <a:picLocks noChangeAspect="1"/>
          </p:cNvPicPr>
          <p:nvPr/>
        </p:nvPicPr>
        <p:blipFill rotWithShape="1">
          <a:blip r:embed="rId3"/>
          <a:srcRect l="9268" r="4445"/>
          <a:stretch/>
        </p:blipFill>
        <p:spPr>
          <a:xfrm>
            <a:off x="0" y="0"/>
            <a:ext cx="12192000" cy="6858000"/>
          </a:xfrm>
          <a:prstGeom prst="rect">
            <a:avLst/>
          </a:prstGeom>
        </p:spPr>
      </p:pic>
      <p:cxnSp>
        <p:nvCxnSpPr>
          <p:cNvPr id="3" name="Straight Connector 2">
            <a:extLst>
              <a:ext uri="{FF2B5EF4-FFF2-40B4-BE49-F238E27FC236}">
                <a16:creationId xmlns:a16="http://schemas.microsoft.com/office/drawing/2014/main" id="{0106FAFE-AC8A-E293-3619-3C5656721130}"/>
              </a:ext>
            </a:extLst>
          </p:cNvPr>
          <p:cNvCxnSpPr/>
          <p:nvPr/>
        </p:nvCxnSpPr>
        <p:spPr>
          <a:xfrm>
            <a:off x="7620000" y="3495675"/>
            <a:ext cx="30670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5599FFD-2074-FD1D-7F57-50B8B2CFB3BE}"/>
              </a:ext>
            </a:extLst>
          </p:cNvPr>
          <p:cNvCxnSpPr>
            <a:cxnSpLocks/>
          </p:cNvCxnSpPr>
          <p:nvPr/>
        </p:nvCxnSpPr>
        <p:spPr>
          <a:xfrm>
            <a:off x="704850" y="3924300"/>
            <a:ext cx="9715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15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13BE97-F0CC-66DB-1E7E-F9FC2C15B4FD}"/>
              </a:ext>
            </a:extLst>
          </p:cNvPr>
          <p:cNvGrpSpPr/>
          <p:nvPr/>
        </p:nvGrpSpPr>
        <p:grpSpPr>
          <a:xfrm>
            <a:off x="0" y="1211951"/>
            <a:ext cx="4476750" cy="119672"/>
            <a:chOff x="-857250" y="1346704"/>
            <a:chExt cx="4476750" cy="119672"/>
          </a:xfrm>
        </p:grpSpPr>
        <p:cxnSp>
          <p:nvCxnSpPr>
            <p:cNvPr id="3" name="Straight Connector 2">
              <a:extLst>
                <a:ext uri="{FF2B5EF4-FFF2-40B4-BE49-F238E27FC236}">
                  <a16:creationId xmlns:a16="http://schemas.microsoft.com/office/drawing/2014/main" id="{1EBE0BF5-898F-A337-345D-3E0AAC0EEADA}"/>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7ED8D48-74F8-37E6-462D-E4A6636C893F}"/>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52578" name="Rectangle 2"/>
          <p:cNvSpPr>
            <a:spLocks noGrp="1" noChangeArrowheads="1"/>
          </p:cNvSpPr>
          <p:nvPr>
            <p:ph type="title"/>
          </p:nvPr>
        </p:nvSpPr>
        <p:spPr/>
        <p:txBody>
          <a:bodyPr/>
          <a:lstStyle/>
          <a:p>
            <a:r>
              <a:rPr lang="en-NZ" altLang="en-US"/>
              <a:t>Key Assumption</a:t>
            </a:r>
            <a:endParaRPr lang="en-US" altLang="en-US"/>
          </a:p>
        </p:txBody>
      </p:sp>
      <p:sp>
        <p:nvSpPr>
          <p:cNvPr id="152580" name="Text Box 4"/>
          <p:cNvSpPr txBox="1">
            <a:spLocks noChangeArrowheads="1"/>
          </p:cNvSpPr>
          <p:nvPr/>
        </p:nvSpPr>
        <p:spPr bwMode="auto">
          <a:xfrm>
            <a:off x="2206625" y="2855914"/>
            <a:ext cx="7972054"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4800" dirty="0">
                <a:latin typeface="Roboto" pitchFamily="2" charset="0"/>
                <a:ea typeface="Roboto" pitchFamily="2" charset="0"/>
              </a:rPr>
              <a:t>Revelation is communication</a:t>
            </a:r>
            <a:endParaRPr lang="en-US" altLang="en-US" sz="4800" dirty="0">
              <a:latin typeface="Roboto" pitchFamily="2" charset="0"/>
              <a:ea typeface="Roboto" pitchFamily="2" charset="0"/>
            </a:endParaRPr>
          </a:p>
        </p:txBody>
      </p:sp>
      <p:sp>
        <p:nvSpPr>
          <p:cNvPr id="152581" name="Rectangle 5"/>
          <p:cNvSpPr>
            <a:spLocks noChangeArrowheads="1"/>
          </p:cNvSpPr>
          <p:nvPr/>
        </p:nvSpPr>
        <p:spPr bwMode="auto">
          <a:xfrm>
            <a:off x="1976439" y="2614614"/>
            <a:ext cx="8291512" cy="1279525"/>
          </a:xfrm>
          <a:prstGeom prst="rect">
            <a:avLst/>
          </a:prstGeom>
          <a:noFill/>
          <a:ln w="57150" cmpd="thickThin">
            <a:solidFill>
              <a:srgbClr val="A1DAD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NZ" altLang="en-US"/>
              <a:t>Three Ideas that are different but connected</a:t>
            </a:r>
            <a:endParaRPr lang="en-US" altLang="en-US"/>
          </a:p>
        </p:txBody>
      </p:sp>
      <p:sp>
        <p:nvSpPr>
          <p:cNvPr id="61444" name="AutoShape 4"/>
          <p:cNvSpPr>
            <a:spLocks noChangeArrowheads="1"/>
          </p:cNvSpPr>
          <p:nvPr/>
        </p:nvSpPr>
        <p:spPr bwMode="auto">
          <a:xfrm>
            <a:off x="5735638" y="1125538"/>
            <a:ext cx="2087562" cy="2952750"/>
          </a:xfrm>
          <a:prstGeom prst="downArrow">
            <a:avLst>
              <a:gd name="adj1" fmla="val 50000"/>
              <a:gd name="adj2" fmla="val 35361"/>
            </a:avLst>
          </a:prstGeom>
          <a:solidFill>
            <a:srgbClr val="A1DAD2"/>
          </a:solidFill>
          <a:ln w="9525">
            <a:solidFill>
              <a:schemeClr val="tx1"/>
            </a:solidFill>
            <a:miter lim="800000"/>
            <a:headEnd/>
            <a:tailEnd/>
          </a:ln>
          <a:effectLst/>
        </p:spPr>
        <p:txBody>
          <a:bodyPr vert="eaVert" wrap="none" anchor="ctr"/>
          <a:lstStyle/>
          <a:p>
            <a:pPr algn="ctr"/>
            <a:r>
              <a:rPr lang="en-NZ" altLang="en-US" sz="3600"/>
              <a:t>Revelation</a:t>
            </a:r>
            <a:endParaRPr lang="en-US" altLang="en-US" sz="3600"/>
          </a:p>
        </p:txBody>
      </p:sp>
      <p:sp>
        <p:nvSpPr>
          <p:cNvPr id="61445" name="AutoShape 5"/>
          <p:cNvSpPr>
            <a:spLocks noChangeArrowheads="1"/>
          </p:cNvSpPr>
          <p:nvPr/>
        </p:nvSpPr>
        <p:spPr bwMode="auto">
          <a:xfrm>
            <a:off x="5664200" y="4437064"/>
            <a:ext cx="2305050" cy="18002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A1DAD2"/>
          </a:solidFill>
          <a:ln w="9525">
            <a:solidFill>
              <a:schemeClr val="tx1"/>
            </a:solidFill>
            <a:miter lim="800000"/>
            <a:headEnd/>
            <a:tailEnd/>
          </a:ln>
          <a:effectLst/>
        </p:spPr>
        <p:txBody>
          <a:bodyPr wrap="none" anchor="ctr"/>
          <a:lstStyle/>
          <a:p>
            <a:pPr algn="ctr"/>
            <a:r>
              <a:rPr lang="en-NZ" altLang="en-US" sz="3600"/>
              <a:t>Faith</a:t>
            </a:r>
            <a:endParaRPr lang="en-US" altLang="en-US" sz="3600"/>
          </a:p>
        </p:txBody>
      </p:sp>
      <p:grpSp>
        <p:nvGrpSpPr>
          <p:cNvPr id="61448" name="Group 8"/>
          <p:cNvGrpSpPr>
            <a:grpSpLocks/>
          </p:cNvGrpSpPr>
          <p:nvPr/>
        </p:nvGrpSpPr>
        <p:grpSpPr bwMode="auto">
          <a:xfrm>
            <a:off x="7319964" y="1751013"/>
            <a:ext cx="3348037" cy="2963862"/>
            <a:chOff x="3651" y="1103"/>
            <a:chExt cx="2109" cy="1867"/>
          </a:xfrm>
        </p:grpSpPr>
        <p:pic>
          <p:nvPicPr>
            <p:cNvPr id="61446" name="Picture 6" descr="balln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1103"/>
              <a:ext cx="2109" cy="1867"/>
            </a:xfrm>
            <a:prstGeom prst="rect">
              <a:avLst/>
            </a:prstGeom>
            <a:noFill/>
            <a:extLst>
              <a:ext uri="{909E8E84-426E-40DD-AFC4-6F175D3DCCD1}">
                <a14:hiddenFill xmlns:a14="http://schemas.microsoft.com/office/drawing/2010/main">
                  <a:solidFill>
                    <a:srgbClr val="FFFFFF"/>
                  </a:solidFill>
                </a14:hiddenFill>
              </a:ext>
            </a:extLst>
          </p:spPr>
        </p:pic>
        <p:sp>
          <p:nvSpPr>
            <p:cNvPr id="61447" name="Text Box 7"/>
            <p:cNvSpPr txBox="1">
              <a:spLocks noChangeArrowheads="1"/>
            </p:cNvSpPr>
            <p:nvPr/>
          </p:nvSpPr>
          <p:spPr bwMode="auto">
            <a:xfrm>
              <a:off x="4150" y="1570"/>
              <a:ext cx="139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NZ" altLang="en-US" sz="3600"/>
                <a:t>Theology</a:t>
              </a:r>
              <a:endParaRPr lang="en-US" altLang="en-US" sz="3600"/>
            </a:p>
          </p:txBody>
        </p:sp>
      </p:grpSp>
      <p:sp>
        <p:nvSpPr>
          <p:cNvPr id="61450" name="Rectangle 10"/>
          <p:cNvSpPr>
            <a:spLocks noGrp="1" noChangeArrowheads="1"/>
          </p:cNvSpPr>
          <p:nvPr>
            <p:ph type="body" idx="1"/>
          </p:nvPr>
        </p:nvSpPr>
        <p:spPr>
          <a:xfrm>
            <a:off x="693737" y="2122489"/>
            <a:ext cx="4897438" cy="4114800"/>
          </a:xfrm>
          <a:noFill/>
          <a:ln/>
        </p:spPr>
        <p:txBody>
          <a:bodyPr/>
          <a:lstStyle/>
          <a:p>
            <a:pPr>
              <a:lnSpc>
                <a:spcPct val="100000"/>
              </a:lnSpc>
            </a:pPr>
            <a:r>
              <a:rPr lang="en-NZ" altLang="en-US" dirty="0"/>
              <a:t>Revelation is from God</a:t>
            </a:r>
          </a:p>
          <a:p>
            <a:pPr lvl="1">
              <a:lnSpc>
                <a:spcPct val="100000"/>
              </a:lnSpc>
            </a:pPr>
            <a:r>
              <a:rPr lang="en-NZ" altLang="en-US" dirty="0"/>
              <a:t>The inspiration of the prophets</a:t>
            </a:r>
          </a:p>
          <a:p>
            <a:pPr lvl="1">
              <a:lnSpc>
                <a:spcPct val="100000"/>
              </a:lnSpc>
            </a:pPr>
            <a:r>
              <a:rPr lang="en-NZ" altLang="en-US" dirty="0"/>
              <a:t>What happened on Mt Sinai</a:t>
            </a:r>
          </a:p>
          <a:p>
            <a:pPr lvl="1">
              <a:lnSpc>
                <a:spcPct val="100000"/>
              </a:lnSpc>
            </a:pPr>
            <a:r>
              <a:rPr lang="en-NZ" altLang="en-US" dirty="0"/>
              <a:t>The 10 Commandments</a:t>
            </a:r>
          </a:p>
          <a:p>
            <a:pPr lvl="1">
              <a:lnSpc>
                <a:spcPct val="100000"/>
              </a:lnSpc>
            </a:pPr>
            <a:r>
              <a:rPr lang="en-NZ" altLang="en-US" dirty="0"/>
              <a:t>The Person, teachings </a:t>
            </a:r>
            <a:br>
              <a:rPr lang="en-NZ" altLang="en-US" dirty="0"/>
            </a:br>
            <a:r>
              <a:rPr lang="en-NZ" altLang="en-US" dirty="0"/>
              <a:t>and actions of Jesus</a:t>
            </a:r>
          </a:p>
          <a:p>
            <a:pPr lvl="1">
              <a:lnSpc>
                <a:spcPct val="100000"/>
              </a:lnSpc>
            </a:pPr>
            <a:r>
              <a:rPr lang="en-NZ" altLang="en-US" dirty="0"/>
              <a:t>Revelation is the work of God</a:t>
            </a:r>
            <a:endParaRPr lang="en-US" altLang="en-US" dirty="0"/>
          </a:p>
        </p:txBody>
      </p:sp>
      <p:grpSp>
        <p:nvGrpSpPr>
          <p:cNvPr id="2" name="Group 1">
            <a:extLst>
              <a:ext uri="{FF2B5EF4-FFF2-40B4-BE49-F238E27FC236}">
                <a16:creationId xmlns:a16="http://schemas.microsoft.com/office/drawing/2014/main" id="{CC06B4B3-02DB-4D08-1F2D-7654C7578A64}"/>
              </a:ext>
            </a:extLst>
          </p:cNvPr>
          <p:cNvGrpSpPr/>
          <p:nvPr/>
        </p:nvGrpSpPr>
        <p:grpSpPr>
          <a:xfrm>
            <a:off x="0" y="1631341"/>
            <a:ext cx="4476750" cy="119672"/>
            <a:chOff x="-857250" y="1346704"/>
            <a:chExt cx="4476750" cy="119672"/>
          </a:xfrm>
        </p:grpSpPr>
        <p:cxnSp>
          <p:nvCxnSpPr>
            <p:cNvPr id="3" name="Straight Connector 2">
              <a:extLst>
                <a:ext uri="{FF2B5EF4-FFF2-40B4-BE49-F238E27FC236}">
                  <a16:creationId xmlns:a16="http://schemas.microsoft.com/office/drawing/2014/main" id="{9D76E20F-11ED-7844-E1ED-E62DE5F6C962}"/>
                </a:ext>
              </a:extLst>
            </p:cNvPr>
            <p:cNvCxnSpPr/>
            <p:nvPr/>
          </p:nvCxnSpPr>
          <p:spPr>
            <a:xfrm>
              <a:off x="-857250" y="1371600"/>
              <a:ext cx="4410075" cy="0"/>
            </a:xfrm>
            <a:prstGeom prst="line">
              <a:avLst/>
            </a:prstGeom>
            <a:ln w="57150">
              <a:solidFill>
                <a:srgbClr val="DCF0EE"/>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9B59132-351A-29B0-8D26-77D939567428}"/>
                </a:ext>
              </a:extLst>
            </p:cNvPr>
            <p:cNvSpPr/>
            <p:nvPr/>
          </p:nvSpPr>
          <p:spPr>
            <a:xfrm>
              <a:off x="3495676" y="1346704"/>
              <a:ext cx="123824" cy="119672"/>
            </a:xfrm>
            <a:prstGeom prst="ellipse">
              <a:avLst/>
            </a:prstGeom>
            <a:solidFill>
              <a:srgbClr val="DCF0EE"/>
            </a:solidFill>
            <a:ln>
              <a:solidFill>
                <a:srgbClr val="DC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up)">
                                      <p:cBhvr>
                                        <p:cTn id="7" dur="30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diamond(out)">
                                      <p:cBhvr>
                                        <p:cTn id="12" dur="3000"/>
                                        <p:tgtEl>
                                          <p:spTgt spid="61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wipe(down)">
                                      <p:cBhvr>
                                        <p:cTn id="17" dur="3000"/>
                                        <p:tgtEl>
                                          <p:spTgt spid="6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50">
                                            <p:txEl>
                                              <p:pRg st="0" end="0"/>
                                            </p:txEl>
                                          </p:spTgt>
                                        </p:tgtEl>
                                        <p:attrNameLst>
                                          <p:attrName>style.visibility</p:attrName>
                                        </p:attrNameLst>
                                      </p:cBhvr>
                                      <p:to>
                                        <p:strVal val="visible"/>
                                      </p:to>
                                    </p:set>
                                    <p:animEffect transition="in" filter="wipe(left)">
                                      <p:cBhvr>
                                        <p:cTn id="22" dur="500"/>
                                        <p:tgtEl>
                                          <p:spTgt spid="6145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1450">
                                            <p:txEl>
                                              <p:pRg st="1" end="1"/>
                                            </p:txEl>
                                          </p:spTgt>
                                        </p:tgtEl>
                                        <p:attrNameLst>
                                          <p:attrName>style.visibility</p:attrName>
                                        </p:attrNameLst>
                                      </p:cBhvr>
                                      <p:to>
                                        <p:strVal val="visible"/>
                                      </p:to>
                                    </p:set>
                                    <p:anim calcmode="lin" valueType="num">
                                      <p:cBhvr additive="base">
                                        <p:cTn id="27" dur="500" fill="hold"/>
                                        <p:tgtEl>
                                          <p:spTgt spid="6145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1450">
                                            <p:txEl>
                                              <p:pRg st="2" end="2"/>
                                            </p:txEl>
                                          </p:spTgt>
                                        </p:tgtEl>
                                        <p:attrNameLst>
                                          <p:attrName>style.visibility</p:attrName>
                                        </p:attrNameLst>
                                      </p:cBhvr>
                                      <p:to>
                                        <p:strVal val="visible"/>
                                      </p:to>
                                    </p:set>
                                    <p:anim calcmode="lin" valueType="num">
                                      <p:cBhvr additive="base">
                                        <p:cTn id="33" dur="500" fill="hold"/>
                                        <p:tgtEl>
                                          <p:spTgt spid="6145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1450">
                                            <p:txEl>
                                              <p:pRg st="3" end="3"/>
                                            </p:txEl>
                                          </p:spTgt>
                                        </p:tgtEl>
                                        <p:attrNameLst>
                                          <p:attrName>style.visibility</p:attrName>
                                        </p:attrNameLst>
                                      </p:cBhvr>
                                      <p:to>
                                        <p:strVal val="visible"/>
                                      </p:to>
                                    </p:set>
                                    <p:anim calcmode="lin" valueType="num">
                                      <p:cBhvr additive="base">
                                        <p:cTn id="39" dur="500" fill="hold"/>
                                        <p:tgtEl>
                                          <p:spTgt spid="6145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1450">
                                            <p:txEl>
                                              <p:pRg st="4" end="4"/>
                                            </p:txEl>
                                          </p:spTgt>
                                        </p:tgtEl>
                                        <p:attrNameLst>
                                          <p:attrName>style.visibility</p:attrName>
                                        </p:attrNameLst>
                                      </p:cBhvr>
                                      <p:to>
                                        <p:strVal val="visible"/>
                                      </p:to>
                                    </p:set>
                                    <p:anim calcmode="lin" valueType="num">
                                      <p:cBhvr additive="base">
                                        <p:cTn id="45" dur="500" fill="hold"/>
                                        <p:tgtEl>
                                          <p:spTgt spid="6145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1450">
                                            <p:txEl>
                                              <p:pRg st="5" end="5"/>
                                            </p:txEl>
                                          </p:spTgt>
                                        </p:tgtEl>
                                        <p:attrNameLst>
                                          <p:attrName>style.visibility</p:attrName>
                                        </p:attrNameLst>
                                      </p:cBhvr>
                                      <p:to>
                                        <p:strVal val="visible"/>
                                      </p:to>
                                    </p:set>
                                    <p:anim calcmode="lin" valueType="num">
                                      <p:cBhvr additive="base">
                                        <p:cTn id="51" dur="500" fill="hold"/>
                                        <p:tgtEl>
                                          <p:spTgt spid="61450">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vel1 Practice Master A">
  <a:themeElements>
    <a:clrScheme name="Custom 3">
      <a:dk1>
        <a:srgbClr val="000000"/>
      </a:dk1>
      <a:lt1>
        <a:srgbClr val="FFFFFF"/>
      </a:lt1>
      <a:dk2>
        <a:srgbClr val="673818"/>
      </a:dk2>
      <a:lt2>
        <a:srgbClr val="FFAE5F"/>
      </a:lt2>
      <a:accent1>
        <a:srgbClr val="FF5100"/>
      </a:accent1>
      <a:accent2>
        <a:srgbClr val="C6AA24"/>
      </a:accent2>
      <a:accent3>
        <a:srgbClr val="838931"/>
      </a:accent3>
      <a:accent4>
        <a:srgbClr val="1485A4"/>
      </a:accent4>
      <a:accent5>
        <a:srgbClr val="6A3968"/>
      </a:accent5>
      <a:accent6>
        <a:srgbClr val="C81641"/>
      </a:accent6>
      <a:hlink>
        <a:srgbClr val="DF803E"/>
      </a:hlink>
      <a:folHlink>
        <a:srgbClr val="00777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1 Practice Master A" id="{4F5394FC-84B3-4E3A-AA4A-A21550A2F57D}" vid="{E93A27DB-C52E-4831-A9C1-F1DC50C5C1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24835d-20ad-4f52-a9ac-ec0a6cacda0e" xsi:nil="true"/>
    <lcf76f155ced4ddcb4097134ff3c332f xmlns="d2b1a535-279f-4107-bc24-97af53c57e4d">
      <Terms xmlns="http://schemas.microsoft.com/office/infopath/2007/PartnerControls"/>
    </lcf76f155ced4ddcb4097134ff3c332f>
    <e9b6972f62474cc29b4fb746757d99cd xmlns="3724835d-20ad-4f52-a9ac-ec0a6cacda0e">
      <Terms xmlns="http://schemas.microsoft.com/office/infopath/2007/PartnerControls"/>
    </e9b6972f62474cc29b4fb746757d99c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FC2F6081287A47983078946FC86B54" ma:contentTypeVersion="17" ma:contentTypeDescription="Create a new document." ma:contentTypeScope="" ma:versionID="cd82c470571aacaf2f160d3f557e457d">
  <xsd:schema xmlns:xsd="http://www.w3.org/2001/XMLSchema" xmlns:xs="http://www.w3.org/2001/XMLSchema" xmlns:p="http://schemas.microsoft.com/office/2006/metadata/properties" xmlns:ns2="3724835d-20ad-4f52-a9ac-ec0a6cacda0e" xmlns:ns3="d2b1a535-279f-4107-bc24-97af53c57e4d" targetNamespace="http://schemas.microsoft.com/office/2006/metadata/properties" ma:root="true" ma:fieldsID="51f018bd84a2473e43092a14295176a6" ns2:_="" ns3:_="">
    <xsd:import namespace="3724835d-20ad-4f52-a9ac-ec0a6cacda0e"/>
    <xsd:import namespace="d2b1a535-279f-4107-bc24-97af53c57e4d"/>
    <xsd:element name="properties">
      <xsd:complexType>
        <xsd:sequence>
          <xsd:element name="documentManagement">
            <xsd:complexType>
              <xsd:all>
                <xsd:element ref="ns2:_dlc_DocId" minOccurs="0"/>
                <xsd:element ref="ns2:_dlc_DocIdUrl" minOccurs="0"/>
                <xsd:element ref="ns2:_dlc_DocIdPersistId" minOccurs="0"/>
                <xsd:element ref="ns2:e9b6972f62474cc29b4fb746757d99cd"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4835d-20ad-4f52-a9ac-ec0a6cacda0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e9b6972f62474cc29b4fb746757d99cd" ma:index="7" nillable="true" ma:taxonomy="true" ma:internalName="e9b6972f62474cc29b4fb746757d99cd" ma:taxonomyFieldName="NZCEO_x0020_File_x0020_Code" ma:displayName="NZCEO File Code" ma:default="" ma:fieldId="{e9b6972f-6247-4cc2-9b4f-b746757d99cd}" ma:taxonomyMulti="true" ma:sspId="66171eaa-ab25-4e5e-b55c-0ce60966998b" ma:termSetId="7307907e-8fdc-4e72-810b-578d9c3ed4c0" ma:anchorId="00000000-0000-0000-0000-000000000000" ma:open="false" ma:isKeyword="false">
      <xsd:complexType>
        <xsd:sequence>
          <xsd:element ref="pc:Terms" minOccurs="0" maxOccurs="1"/>
        </xsd:sequence>
      </xsd:complexType>
    </xsd:element>
    <xsd:element name="TaxCatchAll" ma:index="8" nillable="true" ma:displayName="Taxonomy Catch All Column" ma:description="" ma:hidden="true" ma:list="{022baa06-1ff0-4206-bc2f-286ce2321b2c}" ma:internalName="TaxCatchAll" ma:showField="CatchAllData" ma:web="3724835d-20ad-4f52-a9ac-ec0a6cacda0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022baa06-1ff0-4206-bc2f-286ce2321b2c}" ma:internalName="TaxCatchAllLabel" ma:readOnly="true" ma:showField="CatchAllDataLabel" ma:web="3724835d-20ad-4f52-a9ac-ec0a6cacda0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b1a535-279f-4107-bc24-97af53c57e4d"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66171eaa-ab25-4e5e-b55c-0ce60966998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C5E5AC-5610-41E8-8859-7FEC85BC808A}">
  <ds:schemaRefs>
    <ds:schemaRef ds:uri="http://schemas.microsoft.com/sharepoint/v3/contenttype/forms"/>
  </ds:schemaRefs>
</ds:datastoreItem>
</file>

<file path=customXml/itemProps2.xml><?xml version="1.0" encoding="utf-8"?>
<ds:datastoreItem xmlns:ds="http://schemas.openxmlformats.org/officeDocument/2006/customXml" ds:itemID="{0E02336C-51C9-46E3-86EF-D0C6210D1D68}">
  <ds:schemaRef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d01da23b-7b04-4b5d-83a2-46842cda3195"/>
    <ds:schemaRef ds:uri="1a7c9cb5-0877-4a0b-acf1-78dd3a582fef"/>
  </ds:schemaRefs>
</ds:datastoreItem>
</file>

<file path=customXml/itemProps3.xml><?xml version="1.0" encoding="utf-8"?>
<ds:datastoreItem xmlns:ds="http://schemas.openxmlformats.org/officeDocument/2006/customXml" ds:itemID="{0D3D518B-0892-401B-B537-982B6B4B3CB1}"/>
</file>

<file path=customXml/itemProps4.xml><?xml version="1.0" encoding="utf-8"?>
<ds:datastoreItem xmlns:ds="http://schemas.openxmlformats.org/officeDocument/2006/customXml" ds:itemID="{4D839CDF-1D3A-4D10-AF67-C8472249F936}"/>
</file>

<file path=docProps/app.xml><?xml version="1.0" encoding="utf-8"?>
<Properties xmlns="http://schemas.openxmlformats.org/officeDocument/2006/extended-properties" xmlns:vt="http://schemas.openxmlformats.org/officeDocument/2006/docPropsVTypes">
  <Template/>
  <TotalTime>3617</TotalTime>
  <Words>2043</Words>
  <Application>Microsoft Office PowerPoint</Application>
  <PresentationFormat>Widescreen</PresentationFormat>
  <Paragraphs>174</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Roboto</vt:lpstr>
      <vt:lpstr>Roboto Slab</vt:lpstr>
      <vt:lpstr>Roboto Slab Medium</vt:lpstr>
      <vt:lpstr>RobotoSlab-Medium</vt:lpstr>
      <vt:lpstr>Level1 Practice Master A</vt:lpstr>
      <vt:lpstr>PowerPoint Presentation</vt:lpstr>
      <vt:lpstr>PowerPoint Presentation</vt:lpstr>
      <vt:lpstr>What is it?</vt:lpstr>
      <vt:lpstr>Vatican II – Dei Verbum 10</vt:lpstr>
      <vt:lpstr>Vatican II – Dei Verbum 8</vt:lpstr>
      <vt:lpstr>Implications</vt:lpstr>
      <vt:lpstr>PowerPoint Presentation</vt:lpstr>
      <vt:lpstr>Key Assumption</vt:lpstr>
      <vt:lpstr>Three Ideas that are different but connected</vt:lpstr>
      <vt:lpstr>Three Ideas that are different but connected</vt:lpstr>
      <vt:lpstr>Three Ideas that are different but connected</vt:lpstr>
      <vt:lpstr>Different Theologies</vt:lpstr>
      <vt:lpstr>Isn’t the Bible enough?</vt:lpstr>
      <vt:lpstr>Theology looks two ways</vt:lpstr>
      <vt:lpstr>Theology needs Faith</vt:lpstr>
      <vt:lpstr>But faith alone is not enough</vt:lpstr>
      <vt:lpstr>So how do we teach Wisdom?</vt:lpstr>
      <vt:lpstr>So how do we teach Wisdom?</vt:lpstr>
      <vt:lpstr>So how do we teach Wisdom?</vt:lpstr>
      <vt:lpstr>So how do we teach Wisdom?</vt:lpstr>
      <vt:lpstr>So how do we teach Wisdom?</vt:lpstr>
      <vt:lpstr>So how do we teach Wisdom?</vt:lpstr>
      <vt:lpstr>So how do we teach Wisdom?</vt:lpstr>
      <vt:lpstr>So how do we teach Wisdom?</vt:lpstr>
      <vt:lpstr>So how do we teach Wisdom?</vt:lpstr>
      <vt:lpstr>So how do we teach Wisdom?</vt:lpstr>
      <vt:lpstr>So how do we teach Wisdom?</vt:lpstr>
      <vt:lpstr>Questions</vt:lpstr>
      <vt:lpstr>My Wisdom Insight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Gospels</dc:title>
  <dc:creator>Laurel Lanner</dc:creator>
  <cp:lastModifiedBy>Rosalie Connors</cp:lastModifiedBy>
  <cp:revision>8</cp:revision>
  <dcterms:created xsi:type="dcterms:W3CDTF">2021-03-10T18:57:33Z</dcterms:created>
  <dcterms:modified xsi:type="dcterms:W3CDTF">2023-05-31T00:27:09Z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0x010100B8ADE8B3E2CE5D489AE3183DB1308A71</vt:lpwstr>
  </property>
</Properties>
</file>